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6" r:id="rId2"/>
  </p:sldMasterIdLst>
  <p:notesMasterIdLst>
    <p:notesMasterId r:id="rId32"/>
  </p:notesMasterIdLst>
  <p:sldIdLst>
    <p:sldId id="257" r:id="rId3"/>
    <p:sldId id="256" r:id="rId4"/>
    <p:sldId id="282" r:id="rId5"/>
    <p:sldId id="258" r:id="rId6"/>
    <p:sldId id="259" r:id="rId7"/>
    <p:sldId id="260" r:id="rId8"/>
    <p:sldId id="264" r:id="rId9"/>
    <p:sldId id="261" r:id="rId10"/>
    <p:sldId id="262" r:id="rId11"/>
    <p:sldId id="263" r:id="rId12"/>
    <p:sldId id="265" r:id="rId13"/>
    <p:sldId id="267" r:id="rId14"/>
    <p:sldId id="268" r:id="rId15"/>
    <p:sldId id="280" r:id="rId16"/>
    <p:sldId id="269" r:id="rId17"/>
    <p:sldId id="270" r:id="rId18"/>
    <p:sldId id="276" r:id="rId19"/>
    <p:sldId id="277" r:id="rId20"/>
    <p:sldId id="283" r:id="rId21"/>
    <p:sldId id="278" r:id="rId22"/>
    <p:sldId id="279" r:id="rId23"/>
    <p:sldId id="271" r:id="rId24"/>
    <p:sldId id="274" r:id="rId25"/>
    <p:sldId id="272" r:id="rId26"/>
    <p:sldId id="273" r:id="rId27"/>
    <p:sldId id="275" r:id="rId28"/>
    <p:sldId id="281" r:id="rId29"/>
    <p:sldId id="284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0"/>
    <p:restoredTop sz="94657"/>
  </p:normalViewPr>
  <p:slideViewPr>
    <p:cSldViewPr snapToGrid="0">
      <p:cViewPr varScale="1">
        <p:scale>
          <a:sx n="84" d="100"/>
          <a:sy n="84" d="100"/>
        </p:scale>
        <p:origin x="4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dhvobbilisetty\Downloads\comorbidit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dhvobbilisetty\Downloads\comorbiditie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dhvobbilisetty\Downloads\comorbidities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dhvobbilisetty\Downloads\comorbiditie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dhvobbilisetty\Downloads\comorbiditie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dhvobbilisetty\Downloads\comorbiditie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[comorbidities.xlsx]GD!PivotTable1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Gestational Diabetes </a:t>
            </a:r>
            <a:r>
              <a:rPr lang="en-US" sz="1400" b="0" i="0" u="none" strike="noStrike" baseline="0">
                <a:effectLst/>
              </a:rPr>
              <a:t>- probabilities of occurrence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409103"/>
        <c:axId val="1279408143"/>
      </c:barChart>
      <c:catAx>
        <c:axId val="1279409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408143"/>
        <c:crosses val="autoZero"/>
        <c:auto val="1"/>
        <c:lblAlgn val="ctr"/>
        <c:lblOffset val="100"/>
        <c:noMultiLvlLbl val="0"/>
      </c:catAx>
      <c:valAx>
        <c:axId val="127940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409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[comorbidities (1).xlsx]unnecessary C-section!PivotTable5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Unnecessary C-section - probabilities of occurrence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'unnecessary C-section'!$B$3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'unnecessary C-section'!$A$4:$A$7</c:f>
              <c:strCache>
                <c:ptCount val="3"/>
                <c:pt idx="0">
                  <c:v>0</c:v>
                </c:pt>
                <c:pt idx="1">
                  <c:v>0.33</c:v>
                </c:pt>
                <c:pt idx="2">
                  <c:v>0.66</c:v>
                </c:pt>
              </c:strCache>
            </c:strRef>
          </c:cat>
          <c:val>
            <c:numRef>
              <c:f>'unnecessary C-section'!$B$4:$B$7</c:f>
              <c:numCache>
                <c:formatCode>General</c:formatCode>
                <c:ptCount val="3"/>
                <c:pt idx="0">
                  <c:v>49</c:v>
                </c:pt>
                <c:pt idx="1">
                  <c:v>44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C9-5D4D-B3A0-9D85DD4DEB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242322735"/>
        <c:axId val="1242323215"/>
      </c:barChart>
      <c:catAx>
        <c:axId val="124232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323215"/>
        <c:crosses val="autoZero"/>
        <c:auto val="1"/>
        <c:lblAlgn val="ctr"/>
        <c:lblOffset val="100"/>
        <c:noMultiLvlLbl val="0"/>
      </c:catAx>
      <c:valAx>
        <c:axId val="1242323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232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[comorbidities (1).xlsx]GD!PivotTable1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Gestational Diabetes - probabilities of occurrence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GD!$B$3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GD!$A$4:$A$8</c:f>
              <c:strCache>
                <c:ptCount val="4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</c:strCache>
            </c:strRef>
          </c:cat>
          <c:val>
            <c:numRef>
              <c:f>GD!$B$4:$B$8</c:f>
              <c:numCache>
                <c:formatCode>General</c:formatCode>
                <c:ptCount val="4"/>
                <c:pt idx="0">
                  <c:v>25</c:v>
                </c:pt>
                <c:pt idx="1">
                  <c:v>32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03-FE4F-8C38-AE4B1D1155B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279409103"/>
        <c:axId val="1279408143"/>
      </c:barChart>
      <c:catAx>
        <c:axId val="1279409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408143"/>
        <c:crosses val="autoZero"/>
        <c:auto val="1"/>
        <c:lblAlgn val="ctr"/>
        <c:lblOffset val="100"/>
        <c:noMultiLvlLbl val="0"/>
      </c:catAx>
      <c:valAx>
        <c:axId val="12794081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9409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[comorbidities (1).xlsx]pre-eclampsia!PivotTable2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Pre-Eclampsia - probabilities of occurrence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'pre-eclampsia'!$B$3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'pre-eclampsia'!$A$4:$A$8</c:f>
              <c:strCache>
                <c:ptCount val="4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</c:strCache>
            </c:strRef>
          </c:cat>
          <c:val>
            <c:numRef>
              <c:f>'pre-eclampsia'!$B$4:$B$8</c:f>
              <c:numCache>
                <c:formatCode>General</c:formatCode>
                <c:ptCount val="4"/>
                <c:pt idx="0">
                  <c:v>24</c:v>
                </c:pt>
                <c:pt idx="1">
                  <c:v>38</c:v>
                </c:pt>
                <c:pt idx="2">
                  <c:v>33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B0-6C49-A878-228C9F1ED06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165287599"/>
        <c:axId val="1165288079"/>
      </c:barChart>
      <c:catAx>
        <c:axId val="1165287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288079"/>
        <c:crosses val="autoZero"/>
        <c:auto val="1"/>
        <c:lblAlgn val="ctr"/>
        <c:lblOffset val="100"/>
        <c:noMultiLvlLbl val="0"/>
      </c:catAx>
      <c:valAx>
        <c:axId val="11652880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5287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[comorbidities (1).xlsx]pre-term labor!PivotTable3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Pre-term birth - probabilities of occurrence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'pre-term labor'!$B$3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'pre-term labor'!$A$4:$A$9</c:f>
              <c:strCache>
                <c:ptCount val="5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</c:strCache>
            </c:strRef>
          </c:cat>
          <c:val>
            <c:numRef>
              <c:f>'pre-term labor'!$B$4:$B$9</c:f>
              <c:numCache>
                <c:formatCode>General</c:formatCode>
                <c:ptCount val="5"/>
                <c:pt idx="0">
                  <c:v>41</c:v>
                </c:pt>
                <c:pt idx="1">
                  <c:v>42</c:v>
                </c:pt>
                <c:pt idx="2">
                  <c:v>10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8B-C54F-A79D-8C75B1D6DA0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2037631"/>
        <c:axId val="62038111"/>
      </c:barChart>
      <c:catAx>
        <c:axId val="6203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38111"/>
        <c:crosses val="autoZero"/>
        <c:auto val="1"/>
        <c:lblAlgn val="ctr"/>
        <c:lblOffset val="100"/>
        <c:noMultiLvlLbl val="0"/>
      </c:catAx>
      <c:valAx>
        <c:axId val="620381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03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[comorbidities (1).xlsx]abnormal weight gain!PivotTable4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Abnormal baby weight - probabilities of occurrence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'abnormal weight gain'!$B$3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'abnormal weight gain'!$A$4:$A$7</c:f>
              <c:strCache>
                <c:ptCount val="3"/>
                <c:pt idx="0">
                  <c:v>0</c:v>
                </c:pt>
                <c:pt idx="1">
                  <c:v>0.33</c:v>
                </c:pt>
                <c:pt idx="2">
                  <c:v>0.66</c:v>
                </c:pt>
              </c:strCache>
            </c:strRef>
          </c:cat>
          <c:val>
            <c:numRef>
              <c:f>'abnormal weight gain'!$B$4:$B$7</c:f>
              <c:numCache>
                <c:formatCode>General</c:formatCode>
                <c:ptCount val="3"/>
                <c:pt idx="0">
                  <c:v>51</c:v>
                </c:pt>
                <c:pt idx="1">
                  <c:v>40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9-2648-8A99-9138E59695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273579951"/>
        <c:axId val="1273576111"/>
      </c:barChart>
      <c:catAx>
        <c:axId val="1273579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576111"/>
        <c:crosses val="autoZero"/>
        <c:auto val="1"/>
        <c:lblAlgn val="ctr"/>
        <c:lblOffset val="100"/>
        <c:noMultiLvlLbl val="0"/>
      </c:catAx>
      <c:valAx>
        <c:axId val="12735761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3579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9640D-259D-4DDE-B12D-567C78AF82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186DED-7BCC-4D64-8FA0-351A8CC596CA}">
      <dgm:prSet/>
      <dgm:spPr/>
      <dgm:t>
        <a:bodyPr/>
        <a:lstStyle/>
        <a:p>
          <a:pPr algn="ctr"/>
          <a:r>
            <a:rPr lang="en-US" dirty="0"/>
            <a:t>Organization: Metronomic, Inc.</a:t>
          </a:r>
        </a:p>
      </dgm:t>
    </dgm:pt>
    <dgm:pt modelId="{13BB1307-7DCB-47D7-8A09-C51CFC6C562B}" type="parTrans" cxnId="{1B5CFE94-D0BF-4AD2-8D3B-E47C3EAC9C2A}">
      <dgm:prSet/>
      <dgm:spPr/>
      <dgm:t>
        <a:bodyPr/>
        <a:lstStyle/>
        <a:p>
          <a:endParaRPr lang="en-US"/>
        </a:p>
      </dgm:t>
    </dgm:pt>
    <dgm:pt modelId="{0E028C50-556E-45D8-85BA-D3978B5FF4B4}" type="sibTrans" cxnId="{1B5CFE94-D0BF-4AD2-8D3B-E47C3EAC9C2A}">
      <dgm:prSet/>
      <dgm:spPr/>
      <dgm:t>
        <a:bodyPr/>
        <a:lstStyle/>
        <a:p>
          <a:endParaRPr lang="en-US"/>
        </a:p>
      </dgm:t>
    </dgm:pt>
    <dgm:pt modelId="{2BD905C6-46F6-43F5-AE0B-B16EAB01BF46}">
      <dgm:prSet/>
      <dgm:spPr/>
      <dgm:t>
        <a:bodyPr/>
        <a:lstStyle/>
        <a:p>
          <a:pPr algn="ctr"/>
          <a:r>
            <a:rPr lang="en-US" dirty="0"/>
            <a:t>Project POC: Dr. Sujith Krishnan, CEO</a:t>
          </a:r>
        </a:p>
      </dgm:t>
    </dgm:pt>
    <dgm:pt modelId="{FCE33CAD-124A-4B09-AD41-1744F736C2FD}" type="parTrans" cxnId="{A2FDFA9A-0E58-4D60-B1E0-6C83FDA34A21}">
      <dgm:prSet/>
      <dgm:spPr/>
      <dgm:t>
        <a:bodyPr/>
        <a:lstStyle/>
        <a:p>
          <a:endParaRPr lang="en-US"/>
        </a:p>
      </dgm:t>
    </dgm:pt>
    <dgm:pt modelId="{2F9EE668-8616-4074-92BB-D3306491E9B8}" type="sibTrans" cxnId="{A2FDFA9A-0E58-4D60-B1E0-6C83FDA34A21}">
      <dgm:prSet/>
      <dgm:spPr/>
      <dgm:t>
        <a:bodyPr/>
        <a:lstStyle/>
        <a:p>
          <a:endParaRPr lang="en-US"/>
        </a:p>
      </dgm:t>
    </dgm:pt>
    <dgm:pt modelId="{01C236A4-6DBE-44AE-A3EF-50C828BAF761}">
      <dgm:prSet/>
      <dgm:spPr/>
      <dgm:t>
        <a:bodyPr/>
        <a:lstStyle/>
        <a:p>
          <a:pPr algn="just"/>
          <a:r>
            <a:rPr lang="en-US" dirty="0"/>
            <a:t>Overview:</a:t>
          </a:r>
        </a:p>
      </dgm:t>
    </dgm:pt>
    <dgm:pt modelId="{31BA69AB-F30B-440E-8645-8CC3D205D361}" type="parTrans" cxnId="{6D89B31E-3382-4A61-B911-C24FD30727D8}">
      <dgm:prSet/>
      <dgm:spPr/>
      <dgm:t>
        <a:bodyPr/>
        <a:lstStyle/>
        <a:p>
          <a:endParaRPr lang="en-US"/>
        </a:p>
      </dgm:t>
    </dgm:pt>
    <dgm:pt modelId="{259C4108-EF0A-4516-BBA5-187867AD6D53}" type="sibTrans" cxnId="{6D89B31E-3382-4A61-B911-C24FD30727D8}">
      <dgm:prSet/>
      <dgm:spPr/>
      <dgm:t>
        <a:bodyPr/>
        <a:lstStyle/>
        <a:p>
          <a:endParaRPr lang="en-US"/>
        </a:p>
      </dgm:t>
    </dgm:pt>
    <dgm:pt modelId="{AFF8BE91-2CE3-4A64-9BE4-BB6DDAE8E421}">
      <dgm:prSet/>
      <dgm:spPr/>
      <dgm:t>
        <a:bodyPr/>
        <a:lstStyle/>
        <a:p>
          <a:pPr algn="just"/>
          <a:r>
            <a:rPr lang="en-US" dirty="0" err="1"/>
            <a:t>Metronomic's</a:t>
          </a:r>
          <a:r>
            <a:rPr lang="en-US" dirty="0"/>
            <a:t> mission is to make healthcare more accountable, appropriate and affordable. </a:t>
          </a:r>
        </a:p>
      </dgm:t>
    </dgm:pt>
    <dgm:pt modelId="{2273B6A6-A157-4B15-B059-C5DD38D11FAB}" type="parTrans" cxnId="{1FB7628D-61A7-4ECC-83B3-5BE8F942E579}">
      <dgm:prSet/>
      <dgm:spPr/>
      <dgm:t>
        <a:bodyPr/>
        <a:lstStyle/>
        <a:p>
          <a:endParaRPr lang="en-US"/>
        </a:p>
      </dgm:t>
    </dgm:pt>
    <dgm:pt modelId="{87EE5FDA-DFE1-4770-88FE-1562CF8E4576}" type="sibTrans" cxnId="{1FB7628D-61A7-4ECC-83B3-5BE8F942E579}">
      <dgm:prSet/>
      <dgm:spPr/>
      <dgm:t>
        <a:bodyPr/>
        <a:lstStyle/>
        <a:p>
          <a:endParaRPr lang="en-US"/>
        </a:p>
      </dgm:t>
    </dgm:pt>
    <dgm:pt modelId="{F27A11F8-06C0-43F8-BFCB-6598DF4F538F}">
      <dgm:prSet/>
      <dgm:spPr/>
      <dgm:t>
        <a:bodyPr/>
        <a:lstStyle/>
        <a:p>
          <a:pPr algn="just"/>
          <a:r>
            <a:rPr lang="en-US" dirty="0"/>
            <a:t>Launched a digital maternity platform called '</a:t>
          </a:r>
          <a:r>
            <a:rPr lang="en-US" dirty="0" err="1"/>
            <a:t>Materno</a:t>
          </a:r>
          <a:r>
            <a:rPr lang="en-US" dirty="0"/>
            <a:t>' to increase engagement between Obstetricians and </a:t>
          </a:r>
          <a:r>
            <a:rPr lang="en-US" dirty="0" err="1"/>
            <a:t>pregnanct</a:t>
          </a:r>
          <a:r>
            <a:rPr lang="en-US" dirty="0"/>
            <a:t> mothers and facilitate better outcomes and safer pregnancies overall.</a:t>
          </a:r>
        </a:p>
      </dgm:t>
    </dgm:pt>
    <dgm:pt modelId="{E6D0E7DB-1BB5-4126-841D-D6B9686CA096}" type="parTrans" cxnId="{F2DCAF4B-AE0E-440A-9758-4C0C5EFA797C}">
      <dgm:prSet/>
      <dgm:spPr/>
      <dgm:t>
        <a:bodyPr/>
        <a:lstStyle/>
        <a:p>
          <a:endParaRPr lang="en-US"/>
        </a:p>
      </dgm:t>
    </dgm:pt>
    <dgm:pt modelId="{E6471C78-BA7D-4A3D-AD09-F95EB5B1235C}" type="sibTrans" cxnId="{F2DCAF4B-AE0E-440A-9758-4C0C5EFA797C}">
      <dgm:prSet/>
      <dgm:spPr/>
      <dgm:t>
        <a:bodyPr/>
        <a:lstStyle/>
        <a:p>
          <a:endParaRPr lang="en-US"/>
        </a:p>
      </dgm:t>
    </dgm:pt>
    <dgm:pt modelId="{E29A80EE-007E-40C8-ADB0-0DEC7FABD7B1}">
      <dgm:prSet/>
      <dgm:spPr/>
      <dgm:t>
        <a:bodyPr/>
        <a:lstStyle/>
        <a:p>
          <a:pPr algn="just"/>
          <a:r>
            <a:rPr lang="en-US" dirty="0" err="1"/>
            <a:t>Materno</a:t>
          </a:r>
          <a:r>
            <a:rPr lang="en-US" dirty="0"/>
            <a:t> puts women in control of their pregnancies through an app and provides healthcare providers with timely data to aide them in managing complications better.</a:t>
          </a:r>
        </a:p>
      </dgm:t>
    </dgm:pt>
    <dgm:pt modelId="{17F1E075-572E-4E1E-95CD-42DBD6BD354D}" type="parTrans" cxnId="{CEFA9CF8-66F4-4FEA-B62F-8ADAA0494B4D}">
      <dgm:prSet/>
      <dgm:spPr/>
      <dgm:t>
        <a:bodyPr/>
        <a:lstStyle/>
        <a:p>
          <a:endParaRPr lang="en-US"/>
        </a:p>
      </dgm:t>
    </dgm:pt>
    <dgm:pt modelId="{929F13F8-8BF4-46B5-83C8-D7204C070472}" type="sibTrans" cxnId="{CEFA9CF8-66F4-4FEA-B62F-8ADAA0494B4D}">
      <dgm:prSet/>
      <dgm:spPr/>
      <dgm:t>
        <a:bodyPr/>
        <a:lstStyle/>
        <a:p>
          <a:endParaRPr lang="en-US"/>
        </a:p>
      </dgm:t>
    </dgm:pt>
    <dgm:pt modelId="{DEBD9C31-DA84-034D-8D3C-1764D76B1421}" type="pres">
      <dgm:prSet presAssocID="{0279640D-259D-4DDE-B12D-567C78AF82BD}" presName="linear" presStyleCnt="0">
        <dgm:presLayoutVars>
          <dgm:animLvl val="lvl"/>
          <dgm:resizeHandles val="exact"/>
        </dgm:presLayoutVars>
      </dgm:prSet>
      <dgm:spPr/>
    </dgm:pt>
    <dgm:pt modelId="{B6C1B475-D1D5-614A-AD97-24D291E28AAA}" type="pres">
      <dgm:prSet presAssocID="{E0186DED-7BCC-4D64-8FA0-351A8CC596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6D928A3-C823-1942-8702-D5DEEC39812C}" type="pres">
      <dgm:prSet presAssocID="{0E028C50-556E-45D8-85BA-D3978B5FF4B4}" presName="spacer" presStyleCnt="0"/>
      <dgm:spPr/>
    </dgm:pt>
    <dgm:pt modelId="{E617E624-E364-E445-8DC2-9155D2A6C075}" type="pres">
      <dgm:prSet presAssocID="{2BD905C6-46F6-43F5-AE0B-B16EAB01BF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20F8DC5-B267-8A46-8BA2-2B67D2E4AA9C}" type="pres">
      <dgm:prSet presAssocID="{2BD905C6-46F6-43F5-AE0B-B16EAB01BF46}" presName="childText" presStyleLbl="revTx" presStyleIdx="0" presStyleCnt="1" custLinFactNeighborY="38195">
        <dgm:presLayoutVars>
          <dgm:bulletEnabled val="1"/>
        </dgm:presLayoutVars>
      </dgm:prSet>
      <dgm:spPr/>
    </dgm:pt>
  </dgm:ptLst>
  <dgm:cxnLst>
    <dgm:cxn modelId="{FFB5630E-3B25-7C43-B20B-3551750716C7}" type="presOf" srcId="{01C236A4-6DBE-44AE-A3EF-50C828BAF761}" destId="{620F8DC5-B267-8A46-8BA2-2B67D2E4AA9C}" srcOrd="0" destOrd="0" presId="urn:microsoft.com/office/officeart/2005/8/layout/vList2"/>
    <dgm:cxn modelId="{4F90B815-CB0E-F347-B6D9-F372B88A15CC}" type="presOf" srcId="{E0186DED-7BCC-4D64-8FA0-351A8CC596CA}" destId="{B6C1B475-D1D5-614A-AD97-24D291E28AAA}" srcOrd="0" destOrd="0" presId="urn:microsoft.com/office/officeart/2005/8/layout/vList2"/>
    <dgm:cxn modelId="{6D89B31E-3382-4A61-B911-C24FD30727D8}" srcId="{2BD905C6-46F6-43F5-AE0B-B16EAB01BF46}" destId="{01C236A4-6DBE-44AE-A3EF-50C828BAF761}" srcOrd="0" destOrd="0" parTransId="{31BA69AB-F30B-440E-8645-8CC3D205D361}" sibTransId="{259C4108-EF0A-4516-BBA5-187867AD6D53}"/>
    <dgm:cxn modelId="{F2DCAF4B-AE0E-440A-9758-4C0C5EFA797C}" srcId="{2BD905C6-46F6-43F5-AE0B-B16EAB01BF46}" destId="{F27A11F8-06C0-43F8-BFCB-6598DF4F538F}" srcOrd="2" destOrd="0" parTransId="{E6D0E7DB-1BB5-4126-841D-D6B9686CA096}" sibTransId="{E6471C78-BA7D-4A3D-AD09-F95EB5B1235C}"/>
    <dgm:cxn modelId="{16CC104E-250F-8F49-8A23-24FC95E115A0}" type="presOf" srcId="{0279640D-259D-4DDE-B12D-567C78AF82BD}" destId="{DEBD9C31-DA84-034D-8D3C-1764D76B1421}" srcOrd="0" destOrd="0" presId="urn:microsoft.com/office/officeart/2005/8/layout/vList2"/>
    <dgm:cxn modelId="{4531C270-3B59-8A48-8CE8-74930736BCCC}" type="presOf" srcId="{E29A80EE-007E-40C8-ADB0-0DEC7FABD7B1}" destId="{620F8DC5-B267-8A46-8BA2-2B67D2E4AA9C}" srcOrd="0" destOrd="3" presId="urn:microsoft.com/office/officeart/2005/8/layout/vList2"/>
    <dgm:cxn modelId="{1FB7628D-61A7-4ECC-83B3-5BE8F942E579}" srcId="{2BD905C6-46F6-43F5-AE0B-B16EAB01BF46}" destId="{AFF8BE91-2CE3-4A64-9BE4-BB6DDAE8E421}" srcOrd="1" destOrd="0" parTransId="{2273B6A6-A157-4B15-B059-C5DD38D11FAB}" sibTransId="{87EE5FDA-DFE1-4770-88FE-1562CF8E4576}"/>
    <dgm:cxn modelId="{1B5CFE94-D0BF-4AD2-8D3B-E47C3EAC9C2A}" srcId="{0279640D-259D-4DDE-B12D-567C78AF82BD}" destId="{E0186DED-7BCC-4D64-8FA0-351A8CC596CA}" srcOrd="0" destOrd="0" parTransId="{13BB1307-7DCB-47D7-8A09-C51CFC6C562B}" sibTransId="{0E028C50-556E-45D8-85BA-D3978B5FF4B4}"/>
    <dgm:cxn modelId="{A2FDFA9A-0E58-4D60-B1E0-6C83FDA34A21}" srcId="{0279640D-259D-4DDE-B12D-567C78AF82BD}" destId="{2BD905C6-46F6-43F5-AE0B-B16EAB01BF46}" srcOrd="1" destOrd="0" parTransId="{FCE33CAD-124A-4B09-AD41-1744F736C2FD}" sibTransId="{2F9EE668-8616-4074-92BB-D3306491E9B8}"/>
    <dgm:cxn modelId="{1FB3C69B-139F-E744-B035-7E16F7BBAD4D}" type="presOf" srcId="{F27A11F8-06C0-43F8-BFCB-6598DF4F538F}" destId="{620F8DC5-B267-8A46-8BA2-2B67D2E4AA9C}" srcOrd="0" destOrd="2" presId="urn:microsoft.com/office/officeart/2005/8/layout/vList2"/>
    <dgm:cxn modelId="{00D214D9-149C-004F-BABB-95ED7BF53C2B}" type="presOf" srcId="{2BD905C6-46F6-43F5-AE0B-B16EAB01BF46}" destId="{E617E624-E364-E445-8DC2-9155D2A6C075}" srcOrd="0" destOrd="0" presId="urn:microsoft.com/office/officeart/2005/8/layout/vList2"/>
    <dgm:cxn modelId="{AF028EEC-1E81-FE44-BADD-3D9049733C34}" type="presOf" srcId="{AFF8BE91-2CE3-4A64-9BE4-BB6DDAE8E421}" destId="{620F8DC5-B267-8A46-8BA2-2B67D2E4AA9C}" srcOrd="0" destOrd="1" presId="urn:microsoft.com/office/officeart/2005/8/layout/vList2"/>
    <dgm:cxn modelId="{CEFA9CF8-66F4-4FEA-B62F-8ADAA0494B4D}" srcId="{2BD905C6-46F6-43F5-AE0B-B16EAB01BF46}" destId="{E29A80EE-007E-40C8-ADB0-0DEC7FABD7B1}" srcOrd="3" destOrd="0" parTransId="{17F1E075-572E-4E1E-95CD-42DBD6BD354D}" sibTransId="{929F13F8-8BF4-46B5-83C8-D7204C070472}"/>
    <dgm:cxn modelId="{5AEDA54D-5088-1040-96ED-28E2EA199EA3}" type="presParOf" srcId="{DEBD9C31-DA84-034D-8D3C-1764D76B1421}" destId="{B6C1B475-D1D5-614A-AD97-24D291E28AAA}" srcOrd="0" destOrd="0" presId="urn:microsoft.com/office/officeart/2005/8/layout/vList2"/>
    <dgm:cxn modelId="{18912CD6-320F-CC4E-8CE2-FAB1869D1928}" type="presParOf" srcId="{DEBD9C31-DA84-034D-8D3C-1764D76B1421}" destId="{D6D928A3-C823-1942-8702-D5DEEC39812C}" srcOrd="1" destOrd="0" presId="urn:microsoft.com/office/officeart/2005/8/layout/vList2"/>
    <dgm:cxn modelId="{B1254982-DAF1-4646-B6D3-30DBECE62ECF}" type="presParOf" srcId="{DEBD9C31-DA84-034D-8D3C-1764D76B1421}" destId="{E617E624-E364-E445-8DC2-9155D2A6C075}" srcOrd="2" destOrd="0" presId="urn:microsoft.com/office/officeart/2005/8/layout/vList2"/>
    <dgm:cxn modelId="{C710D51F-BCC6-394D-BACE-41F75DF9000F}" type="presParOf" srcId="{DEBD9C31-DA84-034D-8D3C-1764D76B1421}" destId="{620F8DC5-B267-8A46-8BA2-2B67D2E4AA9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ACB353-0BBF-41CC-ADC2-C899AB4BE9E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F6A3DB-D5F0-45D2-85E1-1212B25D509A}">
      <dgm:prSet/>
      <dgm:spPr/>
      <dgm:t>
        <a:bodyPr/>
        <a:lstStyle/>
        <a:p>
          <a:pPr algn="just"/>
          <a:r>
            <a:rPr lang="en-US" b="0" i="0"/>
            <a:t>Development of a Predictive Risk Assessment Tool for Pregnancy Complications</a:t>
          </a:r>
          <a:endParaRPr lang="en-US"/>
        </a:p>
      </dgm:t>
    </dgm:pt>
    <dgm:pt modelId="{3543D136-F275-43C2-B723-6F28AE23E590}" type="parTrans" cxnId="{7FF8F885-2E80-4A25-B3E4-088FF267C12E}">
      <dgm:prSet/>
      <dgm:spPr/>
      <dgm:t>
        <a:bodyPr/>
        <a:lstStyle/>
        <a:p>
          <a:endParaRPr lang="en-US"/>
        </a:p>
      </dgm:t>
    </dgm:pt>
    <dgm:pt modelId="{8E3454D6-43BD-4365-AA2F-BFF75A3EE8DF}" type="sibTrans" cxnId="{7FF8F885-2E80-4A25-B3E4-088FF267C12E}">
      <dgm:prSet/>
      <dgm:spPr/>
      <dgm:t>
        <a:bodyPr/>
        <a:lstStyle/>
        <a:p>
          <a:endParaRPr lang="en-US"/>
        </a:p>
      </dgm:t>
    </dgm:pt>
    <dgm:pt modelId="{ECD9D011-C8F7-4453-A51A-A2DA371DE7C6}">
      <dgm:prSet/>
      <dgm:spPr/>
      <dgm:t>
        <a:bodyPr/>
        <a:lstStyle/>
        <a:p>
          <a:pPr algn="just"/>
          <a:r>
            <a:rPr lang="en-US" b="0" i="0"/>
            <a:t>Machine Learning-based Early Warning System for Pregnancy Complications</a:t>
          </a:r>
          <a:endParaRPr lang="en-US"/>
        </a:p>
      </dgm:t>
    </dgm:pt>
    <dgm:pt modelId="{E20FC650-91CD-4DCF-8AC9-3AA3E65FD8B5}" type="parTrans" cxnId="{B5050DA6-9D61-4F24-8C71-1E9B657171A0}">
      <dgm:prSet/>
      <dgm:spPr/>
      <dgm:t>
        <a:bodyPr/>
        <a:lstStyle/>
        <a:p>
          <a:endParaRPr lang="en-US"/>
        </a:p>
      </dgm:t>
    </dgm:pt>
    <dgm:pt modelId="{D2CEB8BC-4E5C-421D-9BFC-1F8297A7DB8C}" type="sibTrans" cxnId="{B5050DA6-9D61-4F24-8C71-1E9B657171A0}">
      <dgm:prSet/>
      <dgm:spPr/>
      <dgm:t>
        <a:bodyPr/>
        <a:lstStyle/>
        <a:p>
          <a:endParaRPr lang="en-US"/>
        </a:p>
      </dgm:t>
    </dgm:pt>
    <dgm:pt modelId="{F4BFC695-90CB-4890-B7B3-40E29AFB4D48}">
      <dgm:prSet/>
      <dgm:spPr/>
      <dgm:t>
        <a:bodyPr/>
        <a:lstStyle/>
        <a:p>
          <a:pPr algn="just"/>
          <a:r>
            <a:rPr lang="en-US" b="0" i="0"/>
            <a:t>Predictive Modeling of Pregnancy Complications using Electronic Health Records (EHRs)</a:t>
          </a:r>
          <a:endParaRPr lang="en-US"/>
        </a:p>
      </dgm:t>
    </dgm:pt>
    <dgm:pt modelId="{B96929DC-CB80-49AB-BB72-7AB8D28A0A43}" type="parTrans" cxnId="{28519838-F2A4-43FF-AC45-5DC7735ACB58}">
      <dgm:prSet/>
      <dgm:spPr/>
      <dgm:t>
        <a:bodyPr/>
        <a:lstStyle/>
        <a:p>
          <a:endParaRPr lang="en-US"/>
        </a:p>
      </dgm:t>
    </dgm:pt>
    <dgm:pt modelId="{82E78A0C-A0DC-4F86-BDC8-5140BA7E5608}" type="sibTrans" cxnId="{28519838-F2A4-43FF-AC45-5DC7735ACB58}">
      <dgm:prSet/>
      <dgm:spPr/>
      <dgm:t>
        <a:bodyPr/>
        <a:lstStyle/>
        <a:p>
          <a:endParaRPr lang="en-US"/>
        </a:p>
      </dgm:t>
    </dgm:pt>
    <dgm:pt modelId="{2593A86A-A6C5-48E3-82DB-8F61189C987C}">
      <dgm:prSet/>
      <dgm:spPr/>
      <dgm:t>
        <a:bodyPr/>
        <a:lstStyle/>
        <a:p>
          <a:pPr algn="just"/>
          <a:r>
            <a:rPr lang="en-US" b="0" i="0" dirty="0"/>
            <a:t>Automated Risk Prediction for Pre-eclampsia</a:t>
          </a:r>
          <a:endParaRPr lang="en-US" dirty="0"/>
        </a:p>
      </dgm:t>
    </dgm:pt>
    <dgm:pt modelId="{FC8FB392-1828-4C80-87ED-701451489078}" type="parTrans" cxnId="{CD0F7173-6850-4157-9B91-484BA330257E}">
      <dgm:prSet/>
      <dgm:spPr/>
      <dgm:t>
        <a:bodyPr/>
        <a:lstStyle/>
        <a:p>
          <a:endParaRPr lang="en-US"/>
        </a:p>
      </dgm:t>
    </dgm:pt>
    <dgm:pt modelId="{78498449-DDE9-40D4-A841-404CDD3E4009}" type="sibTrans" cxnId="{CD0F7173-6850-4157-9B91-484BA330257E}">
      <dgm:prSet/>
      <dgm:spPr/>
      <dgm:t>
        <a:bodyPr/>
        <a:lstStyle/>
        <a:p>
          <a:endParaRPr lang="en-US"/>
        </a:p>
      </dgm:t>
    </dgm:pt>
    <dgm:pt modelId="{F7999AE2-F291-534B-B6DF-060922BF4457}" type="pres">
      <dgm:prSet presAssocID="{40ACB353-0BBF-41CC-ADC2-C899AB4BE9E5}" presName="vert0" presStyleCnt="0">
        <dgm:presLayoutVars>
          <dgm:dir/>
          <dgm:animOne val="branch"/>
          <dgm:animLvl val="lvl"/>
        </dgm:presLayoutVars>
      </dgm:prSet>
      <dgm:spPr/>
    </dgm:pt>
    <dgm:pt modelId="{833C76EF-F636-CC43-A6D1-8BBA3EDDA40C}" type="pres">
      <dgm:prSet presAssocID="{A6F6A3DB-D5F0-45D2-85E1-1212B25D509A}" presName="thickLine" presStyleLbl="alignNode1" presStyleIdx="0" presStyleCnt="4"/>
      <dgm:spPr/>
    </dgm:pt>
    <dgm:pt modelId="{73913E05-5F92-BD43-8FA0-0069FE3DCD75}" type="pres">
      <dgm:prSet presAssocID="{A6F6A3DB-D5F0-45D2-85E1-1212B25D509A}" presName="horz1" presStyleCnt="0"/>
      <dgm:spPr/>
    </dgm:pt>
    <dgm:pt modelId="{E772344E-F585-A348-AAF4-C234B76973D9}" type="pres">
      <dgm:prSet presAssocID="{A6F6A3DB-D5F0-45D2-85E1-1212B25D509A}" presName="tx1" presStyleLbl="revTx" presStyleIdx="0" presStyleCnt="4"/>
      <dgm:spPr/>
    </dgm:pt>
    <dgm:pt modelId="{38EAC4F9-6C91-8241-9AF7-DDFF7E7353E2}" type="pres">
      <dgm:prSet presAssocID="{A6F6A3DB-D5F0-45D2-85E1-1212B25D509A}" presName="vert1" presStyleCnt="0"/>
      <dgm:spPr/>
    </dgm:pt>
    <dgm:pt modelId="{BA46BED1-2829-3D49-BE05-1526208E8102}" type="pres">
      <dgm:prSet presAssocID="{ECD9D011-C8F7-4453-A51A-A2DA371DE7C6}" presName="thickLine" presStyleLbl="alignNode1" presStyleIdx="1" presStyleCnt="4"/>
      <dgm:spPr/>
    </dgm:pt>
    <dgm:pt modelId="{CB14C03D-1B10-4042-B6AF-5BAF9A3B033D}" type="pres">
      <dgm:prSet presAssocID="{ECD9D011-C8F7-4453-A51A-A2DA371DE7C6}" presName="horz1" presStyleCnt="0"/>
      <dgm:spPr/>
    </dgm:pt>
    <dgm:pt modelId="{43E62D4A-44A1-D243-B410-30AAB900EA45}" type="pres">
      <dgm:prSet presAssocID="{ECD9D011-C8F7-4453-A51A-A2DA371DE7C6}" presName="tx1" presStyleLbl="revTx" presStyleIdx="1" presStyleCnt="4"/>
      <dgm:spPr/>
    </dgm:pt>
    <dgm:pt modelId="{06F07DBA-15DA-1A4D-B42D-011DCF08289D}" type="pres">
      <dgm:prSet presAssocID="{ECD9D011-C8F7-4453-A51A-A2DA371DE7C6}" presName="vert1" presStyleCnt="0"/>
      <dgm:spPr/>
    </dgm:pt>
    <dgm:pt modelId="{26DC9387-F310-C243-B383-9266591C1985}" type="pres">
      <dgm:prSet presAssocID="{F4BFC695-90CB-4890-B7B3-40E29AFB4D48}" presName="thickLine" presStyleLbl="alignNode1" presStyleIdx="2" presStyleCnt="4"/>
      <dgm:spPr/>
    </dgm:pt>
    <dgm:pt modelId="{11301F87-5812-0842-9CA4-F1D7F160C1D7}" type="pres">
      <dgm:prSet presAssocID="{F4BFC695-90CB-4890-B7B3-40E29AFB4D48}" presName="horz1" presStyleCnt="0"/>
      <dgm:spPr/>
    </dgm:pt>
    <dgm:pt modelId="{8A86BB5B-0D2E-6443-B22B-D55250E0E178}" type="pres">
      <dgm:prSet presAssocID="{F4BFC695-90CB-4890-B7B3-40E29AFB4D48}" presName="tx1" presStyleLbl="revTx" presStyleIdx="2" presStyleCnt="4"/>
      <dgm:spPr/>
    </dgm:pt>
    <dgm:pt modelId="{F8A1A539-9EDA-BF4C-8807-A46EF35F9EFF}" type="pres">
      <dgm:prSet presAssocID="{F4BFC695-90CB-4890-B7B3-40E29AFB4D48}" presName="vert1" presStyleCnt="0"/>
      <dgm:spPr/>
    </dgm:pt>
    <dgm:pt modelId="{C8F755FA-1FEB-4649-BA15-B42C8E8DC498}" type="pres">
      <dgm:prSet presAssocID="{2593A86A-A6C5-48E3-82DB-8F61189C987C}" presName="thickLine" presStyleLbl="alignNode1" presStyleIdx="3" presStyleCnt="4"/>
      <dgm:spPr/>
    </dgm:pt>
    <dgm:pt modelId="{F3D2CAA0-2D8A-DD4F-8081-F0D9F23F7ED1}" type="pres">
      <dgm:prSet presAssocID="{2593A86A-A6C5-48E3-82DB-8F61189C987C}" presName="horz1" presStyleCnt="0"/>
      <dgm:spPr/>
    </dgm:pt>
    <dgm:pt modelId="{2D8B46AE-C590-0C48-9EF4-8A44551DAB07}" type="pres">
      <dgm:prSet presAssocID="{2593A86A-A6C5-48E3-82DB-8F61189C987C}" presName="tx1" presStyleLbl="revTx" presStyleIdx="3" presStyleCnt="4"/>
      <dgm:spPr/>
    </dgm:pt>
    <dgm:pt modelId="{CDB32AA8-5234-BA4E-9A5F-CD6E5D47D54F}" type="pres">
      <dgm:prSet presAssocID="{2593A86A-A6C5-48E3-82DB-8F61189C987C}" presName="vert1" presStyleCnt="0"/>
      <dgm:spPr/>
    </dgm:pt>
  </dgm:ptLst>
  <dgm:cxnLst>
    <dgm:cxn modelId="{28519838-F2A4-43FF-AC45-5DC7735ACB58}" srcId="{40ACB353-0BBF-41CC-ADC2-C899AB4BE9E5}" destId="{F4BFC695-90CB-4890-B7B3-40E29AFB4D48}" srcOrd="2" destOrd="0" parTransId="{B96929DC-CB80-49AB-BB72-7AB8D28A0A43}" sibTransId="{82E78A0C-A0DC-4F86-BDC8-5140BA7E5608}"/>
    <dgm:cxn modelId="{A1148961-4732-6446-B567-32E6A40510F3}" type="presOf" srcId="{A6F6A3DB-D5F0-45D2-85E1-1212B25D509A}" destId="{E772344E-F585-A348-AAF4-C234B76973D9}" srcOrd="0" destOrd="0" presId="urn:microsoft.com/office/officeart/2008/layout/LinedList"/>
    <dgm:cxn modelId="{9BCD1864-E125-4942-8184-33298170E3CD}" type="presOf" srcId="{40ACB353-0BBF-41CC-ADC2-C899AB4BE9E5}" destId="{F7999AE2-F291-534B-B6DF-060922BF4457}" srcOrd="0" destOrd="0" presId="urn:microsoft.com/office/officeart/2008/layout/LinedList"/>
    <dgm:cxn modelId="{CD0F7173-6850-4157-9B91-484BA330257E}" srcId="{40ACB353-0BBF-41CC-ADC2-C899AB4BE9E5}" destId="{2593A86A-A6C5-48E3-82DB-8F61189C987C}" srcOrd="3" destOrd="0" parTransId="{FC8FB392-1828-4C80-87ED-701451489078}" sibTransId="{78498449-DDE9-40D4-A841-404CDD3E4009}"/>
    <dgm:cxn modelId="{7FF8F885-2E80-4A25-B3E4-088FF267C12E}" srcId="{40ACB353-0BBF-41CC-ADC2-C899AB4BE9E5}" destId="{A6F6A3DB-D5F0-45D2-85E1-1212B25D509A}" srcOrd="0" destOrd="0" parTransId="{3543D136-F275-43C2-B723-6F28AE23E590}" sibTransId="{8E3454D6-43BD-4365-AA2F-BFF75A3EE8DF}"/>
    <dgm:cxn modelId="{15052FA1-FAB1-F945-997B-EAD1A0385016}" type="presOf" srcId="{2593A86A-A6C5-48E3-82DB-8F61189C987C}" destId="{2D8B46AE-C590-0C48-9EF4-8A44551DAB07}" srcOrd="0" destOrd="0" presId="urn:microsoft.com/office/officeart/2008/layout/LinedList"/>
    <dgm:cxn modelId="{B5050DA6-9D61-4F24-8C71-1E9B657171A0}" srcId="{40ACB353-0BBF-41CC-ADC2-C899AB4BE9E5}" destId="{ECD9D011-C8F7-4453-A51A-A2DA371DE7C6}" srcOrd="1" destOrd="0" parTransId="{E20FC650-91CD-4DCF-8AC9-3AA3E65FD8B5}" sibTransId="{D2CEB8BC-4E5C-421D-9BFC-1F8297A7DB8C}"/>
    <dgm:cxn modelId="{58D8D7EA-EFAE-204D-9280-228078F2CC6D}" type="presOf" srcId="{ECD9D011-C8F7-4453-A51A-A2DA371DE7C6}" destId="{43E62D4A-44A1-D243-B410-30AAB900EA45}" srcOrd="0" destOrd="0" presId="urn:microsoft.com/office/officeart/2008/layout/LinedList"/>
    <dgm:cxn modelId="{C0245FF8-11F8-9E46-93D5-2BE18D7BB631}" type="presOf" srcId="{F4BFC695-90CB-4890-B7B3-40E29AFB4D48}" destId="{8A86BB5B-0D2E-6443-B22B-D55250E0E178}" srcOrd="0" destOrd="0" presId="urn:microsoft.com/office/officeart/2008/layout/LinedList"/>
    <dgm:cxn modelId="{E452486C-9BB0-7944-86FB-75C85A4068A2}" type="presParOf" srcId="{F7999AE2-F291-534B-B6DF-060922BF4457}" destId="{833C76EF-F636-CC43-A6D1-8BBA3EDDA40C}" srcOrd="0" destOrd="0" presId="urn:microsoft.com/office/officeart/2008/layout/LinedList"/>
    <dgm:cxn modelId="{C6EE003D-C7AE-0E45-A045-A8A5446AFE3E}" type="presParOf" srcId="{F7999AE2-F291-534B-B6DF-060922BF4457}" destId="{73913E05-5F92-BD43-8FA0-0069FE3DCD75}" srcOrd="1" destOrd="0" presId="urn:microsoft.com/office/officeart/2008/layout/LinedList"/>
    <dgm:cxn modelId="{5A4848F8-8BE9-9341-8165-74D664788A42}" type="presParOf" srcId="{73913E05-5F92-BD43-8FA0-0069FE3DCD75}" destId="{E772344E-F585-A348-AAF4-C234B76973D9}" srcOrd="0" destOrd="0" presId="urn:microsoft.com/office/officeart/2008/layout/LinedList"/>
    <dgm:cxn modelId="{4109FE41-6AD3-0240-8244-3D31DC32B14E}" type="presParOf" srcId="{73913E05-5F92-BD43-8FA0-0069FE3DCD75}" destId="{38EAC4F9-6C91-8241-9AF7-DDFF7E7353E2}" srcOrd="1" destOrd="0" presId="urn:microsoft.com/office/officeart/2008/layout/LinedList"/>
    <dgm:cxn modelId="{376A9D4D-E4B3-2F48-B9AE-5B5105644C00}" type="presParOf" srcId="{F7999AE2-F291-534B-B6DF-060922BF4457}" destId="{BA46BED1-2829-3D49-BE05-1526208E8102}" srcOrd="2" destOrd="0" presId="urn:microsoft.com/office/officeart/2008/layout/LinedList"/>
    <dgm:cxn modelId="{DA1DFCF6-1136-6547-B2D7-E234FDB3E90E}" type="presParOf" srcId="{F7999AE2-F291-534B-B6DF-060922BF4457}" destId="{CB14C03D-1B10-4042-B6AF-5BAF9A3B033D}" srcOrd="3" destOrd="0" presId="urn:microsoft.com/office/officeart/2008/layout/LinedList"/>
    <dgm:cxn modelId="{5DF009B5-F706-7343-8E1B-D2B788AF7DAF}" type="presParOf" srcId="{CB14C03D-1B10-4042-B6AF-5BAF9A3B033D}" destId="{43E62D4A-44A1-D243-B410-30AAB900EA45}" srcOrd="0" destOrd="0" presId="urn:microsoft.com/office/officeart/2008/layout/LinedList"/>
    <dgm:cxn modelId="{7CE2E90E-0362-FA4F-8043-CEB85080C23F}" type="presParOf" srcId="{CB14C03D-1B10-4042-B6AF-5BAF9A3B033D}" destId="{06F07DBA-15DA-1A4D-B42D-011DCF08289D}" srcOrd="1" destOrd="0" presId="urn:microsoft.com/office/officeart/2008/layout/LinedList"/>
    <dgm:cxn modelId="{E0A162F5-F5AD-5947-B6A5-D2B89B03C80F}" type="presParOf" srcId="{F7999AE2-F291-534B-B6DF-060922BF4457}" destId="{26DC9387-F310-C243-B383-9266591C1985}" srcOrd="4" destOrd="0" presId="urn:microsoft.com/office/officeart/2008/layout/LinedList"/>
    <dgm:cxn modelId="{77C4A3CB-33F4-2347-9C13-6D61043F77FA}" type="presParOf" srcId="{F7999AE2-F291-534B-B6DF-060922BF4457}" destId="{11301F87-5812-0842-9CA4-F1D7F160C1D7}" srcOrd="5" destOrd="0" presId="urn:microsoft.com/office/officeart/2008/layout/LinedList"/>
    <dgm:cxn modelId="{D253D746-D8E5-824E-BBDC-0675EB04B7A6}" type="presParOf" srcId="{11301F87-5812-0842-9CA4-F1D7F160C1D7}" destId="{8A86BB5B-0D2E-6443-B22B-D55250E0E178}" srcOrd="0" destOrd="0" presId="urn:microsoft.com/office/officeart/2008/layout/LinedList"/>
    <dgm:cxn modelId="{2F432B3D-B1FD-4B47-BB71-6CFB53AC4F5B}" type="presParOf" srcId="{11301F87-5812-0842-9CA4-F1D7F160C1D7}" destId="{F8A1A539-9EDA-BF4C-8807-A46EF35F9EFF}" srcOrd="1" destOrd="0" presId="urn:microsoft.com/office/officeart/2008/layout/LinedList"/>
    <dgm:cxn modelId="{D2738861-B0C0-D543-BFDC-9B11247F7258}" type="presParOf" srcId="{F7999AE2-F291-534B-B6DF-060922BF4457}" destId="{C8F755FA-1FEB-4649-BA15-B42C8E8DC498}" srcOrd="6" destOrd="0" presId="urn:microsoft.com/office/officeart/2008/layout/LinedList"/>
    <dgm:cxn modelId="{2397A243-3E0B-7446-B685-8231CCF73991}" type="presParOf" srcId="{F7999AE2-F291-534B-B6DF-060922BF4457}" destId="{F3D2CAA0-2D8A-DD4F-8081-F0D9F23F7ED1}" srcOrd="7" destOrd="0" presId="urn:microsoft.com/office/officeart/2008/layout/LinedList"/>
    <dgm:cxn modelId="{84EB146A-E6FC-EE4A-875F-7523F4A6C94D}" type="presParOf" srcId="{F3D2CAA0-2D8A-DD4F-8081-F0D9F23F7ED1}" destId="{2D8B46AE-C590-0C48-9EF4-8A44551DAB07}" srcOrd="0" destOrd="0" presId="urn:microsoft.com/office/officeart/2008/layout/LinedList"/>
    <dgm:cxn modelId="{9968496F-1C31-1A48-A9FD-12A73D9E5D5B}" type="presParOf" srcId="{F3D2CAA0-2D8A-DD4F-8081-F0D9F23F7ED1}" destId="{CDB32AA8-5234-BA4E-9A5F-CD6E5D47D5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611981-6AA9-465E-B7BB-7AFF9D6EBB5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D9138D-22B4-4ECF-8D61-4E19FB37B9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Dataset Name</a:t>
          </a:r>
          <a:endParaRPr lang="en-US" dirty="0"/>
        </a:p>
      </dgm:t>
    </dgm:pt>
    <dgm:pt modelId="{BC85A90A-8C8E-40BF-B124-68FADFE3973D}" type="parTrans" cxnId="{514A56AB-49C2-4C0E-A786-ADA96365F1CE}">
      <dgm:prSet/>
      <dgm:spPr/>
      <dgm:t>
        <a:bodyPr/>
        <a:lstStyle/>
        <a:p>
          <a:endParaRPr lang="en-US"/>
        </a:p>
      </dgm:t>
    </dgm:pt>
    <dgm:pt modelId="{6619ADA2-7D9F-4E25-8D3B-4775070CE67A}" type="sibTrans" cxnId="{514A56AB-49C2-4C0E-A786-ADA96365F1CE}">
      <dgm:prSet/>
      <dgm:spPr/>
      <dgm:t>
        <a:bodyPr/>
        <a:lstStyle/>
        <a:p>
          <a:endParaRPr lang="en-US"/>
        </a:p>
      </dgm:t>
    </dgm:pt>
    <dgm:pt modelId="{797ED11C-F35B-4329-AD4D-6BF900A218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Synthetically </a:t>
          </a:r>
          <a:r>
            <a:rPr lang="en-US"/>
            <a:t>generated data </a:t>
          </a:r>
          <a:endParaRPr lang="en-US" dirty="0"/>
        </a:p>
      </dgm:t>
    </dgm:pt>
    <dgm:pt modelId="{355D8E28-F019-4A0E-9266-EEA8380052FA}" type="parTrans" cxnId="{7FE8BA23-ADBB-4D79-A025-A0B43EDC1DDE}">
      <dgm:prSet/>
      <dgm:spPr/>
      <dgm:t>
        <a:bodyPr/>
        <a:lstStyle/>
        <a:p>
          <a:endParaRPr lang="en-US"/>
        </a:p>
      </dgm:t>
    </dgm:pt>
    <dgm:pt modelId="{E545EF5F-9203-48F1-A00D-A271B420918C}" type="sibTrans" cxnId="{7FE8BA23-ADBB-4D79-A025-A0B43EDC1DDE}">
      <dgm:prSet/>
      <dgm:spPr/>
      <dgm:t>
        <a:bodyPr/>
        <a:lstStyle/>
        <a:p>
          <a:endParaRPr lang="en-US"/>
        </a:p>
      </dgm:t>
    </dgm:pt>
    <dgm:pt modelId="{C74D3274-9CBD-452A-949F-A26AF8A2DB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Number of records: 3000</a:t>
          </a:r>
        </a:p>
      </dgm:t>
    </dgm:pt>
    <dgm:pt modelId="{B5A69F26-0F1F-43B5-8FE5-1053789F4DD2}" type="parTrans" cxnId="{61EA09C9-FD1E-4E92-849A-16F202C467D5}">
      <dgm:prSet/>
      <dgm:spPr/>
      <dgm:t>
        <a:bodyPr/>
        <a:lstStyle/>
        <a:p>
          <a:endParaRPr lang="en-US"/>
        </a:p>
      </dgm:t>
    </dgm:pt>
    <dgm:pt modelId="{8740BD36-5D47-4FE1-A3D4-564096C7DF79}" type="sibTrans" cxnId="{61EA09C9-FD1E-4E92-849A-16F202C467D5}">
      <dgm:prSet/>
      <dgm:spPr/>
      <dgm:t>
        <a:bodyPr/>
        <a:lstStyle/>
        <a:p>
          <a:endParaRPr lang="en-US"/>
        </a:p>
      </dgm:t>
    </dgm:pt>
    <dgm:pt modelId="{79F398CD-EA6E-4B61-B974-D205B661C4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Total Number </a:t>
          </a:r>
          <a:r>
            <a:rPr lang="en-US"/>
            <a:t>of records</a:t>
          </a:r>
          <a:br>
            <a:rPr lang="en-US" dirty="0"/>
          </a:br>
          <a:endParaRPr lang="en-US" dirty="0"/>
        </a:p>
      </dgm:t>
    </dgm:pt>
    <dgm:pt modelId="{D8F13C22-334A-4EA7-A443-82F0775EFACF}" type="parTrans" cxnId="{46AEF99B-FEBD-444E-8883-F6FA67927757}">
      <dgm:prSet/>
      <dgm:spPr/>
      <dgm:t>
        <a:bodyPr/>
        <a:lstStyle/>
        <a:p>
          <a:endParaRPr lang="en-US"/>
        </a:p>
      </dgm:t>
    </dgm:pt>
    <dgm:pt modelId="{40184177-F5FC-44FA-9DDF-C07A4EC4E229}" type="sibTrans" cxnId="{46AEF99B-FEBD-444E-8883-F6FA67927757}">
      <dgm:prSet/>
      <dgm:spPr/>
      <dgm:t>
        <a:bodyPr/>
        <a:lstStyle/>
        <a:p>
          <a:endParaRPr lang="en-US"/>
        </a:p>
      </dgm:t>
    </dgm:pt>
    <dgm:pt modelId="{85AC6970-2D41-4428-930E-CC9D16FB6794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Dataset Owner: METRONOMIC, INC</a:t>
          </a:r>
        </a:p>
      </dgm:t>
    </dgm:pt>
    <dgm:pt modelId="{DAE88827-6964-4B28-87A7-D3A8B463A761}" type="sibTrans" cxnId="{B455D68E-C682-4B53-97C8-AD05F2BD8D22}">
      <dgm:prSet/>
      <dgm:spPr/>
      <dgm:t>
        <a:bodyPr/>
        <a:lstStyle/>
        <a:p>
          <a:endParaRPr lang="en-US"/>
        </a:p>
      </dgm:t>
    </dgm:pt>
    <dgm:pt modelId="{987B1353-A8D9-419B-8F10-B6FE14E45331}" type="parTrans" cxnId="{B455D68E-C682-4B53-97C8-AD05F2BD8D22}">
      <dgm:prSet/>
      <dgm:spPr/>
      <dgm:t>
        <a:bodyPr/>
        <a:lstStyle/>
        <a:p>
          <a:endParaRPr lang="en-US"/>
        </a:p>
      </dgm:t>
    </dgm:pt>
    <dgm:pt modelId="{54361480-3FE1-4F42-94EF-9425E07457A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Dataset Type: Proprietary</a:t>
          </a:r>
        </a:p>
      </dgm:t>
    </dgm:pt>
    <dgm:pt modelId="{AE7698CD-6B58-4133-86FC-334D9BB67CA2}" type="sibTrans" cxnId="{07D6F2B1-B065-4B55-A0D6-C53072948F0F}">
      <dgm:prSet/>
      <dgm:spPr/>
      <dgm:t>
        <a:bodyPr/>
        <a:lstStyle/>
        <a:p>
          <a:endParaRPr lang="en-US"/>
        </a:p>
      </dgm:t>
    </dgm:pt>
    <dgm:pt modelId="{5041D49B-E6A8-439D-8863-0AFE67B79402}" type="parTrans" cxnId="{07D6F2B1-B065-4B55-A0D6-C53072948F0F}">
      <dgm:prSet/>
      <dgm:spPr/>
      <dgm:t>
        <a:bodyPr/>
        <a:lstStyle/>
        <a:p>
          <a:endParaRPr lang="en-US"/>
        </a:p>
      </dgm:t>
    </dgm:pt>
    <dgm:pt modelId="{161B3D4D-BDA6-4D67-8BB5-3DB910CFD934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Dataset Size: 76 KB</a:t>
          </a:r>
        </a:p>
      </dgm:t>
    </dgm:pt>
    <dgm:pt modelId="{CF2B1EDE-4DE3-4BAB-BA64-1C17D023D1A8}" type="sibTrans" cxnId="{457B2EDE-C038-44E4-A7F8-85B2EAC3B55B}">
      <dgm:prSet/>
      <dgm:spPr/>
      <dgm:t>
        <a:bodyPr/>
        <a:lstStyle/>
        <a:p>
          <a:endParaRPr lang="en-US"/>
        </a:p>
      </dgm:t>
    </dgm:pt>
    <dgm:pt modelId="{D8205578-8AD4-414C-AF82-7BC979E691B7}" type="parTrans" cxnId="{457B2EDE-C038-44E4-A7F8-85B2EAC3B55B}">
      <dgm:prSet/>
      <dgm:spPr/>
      <dgm:t>
        <a:bodyPr/>
        <a:lstStyle/>
        <a:p>
          <a:endParaRPr lang="en-US"/>
        </a:p>
      </dgm:t>
    </dgm:pt>
    <dgm:pt modelId="{A1CCA3AA-78C2-4FED-884C-9A5CFD19EAD1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Dataset Location: local</a:t>
          </a:r>
        </a:p>
      </dgm:t>
    </dgm:pt>
    <dgm:pt modelId="{FB6A0B6B-6068-4B2D-9F73-C989F882F664}" type="sibTrans" cxnId="{781BF996-A687-4A19-AB3C-905A459B48E3}">
      <dgm:prSet/>
      <dgm:spPr/>
      <dgm:t>
        <a:bodyPr/>
        <a:lstStyle/>
        <a:p>
          <a:endParaRPr lang="en-US"/>
        </a:p>
      </dgm:t>
    </dgm:pt>
    <dgm:pt modelId="{F9318FC7-F17E-4650-90A7-1BA278EC4CD8}" type="parTrans" cxnId="{781BF996-A687-4A19-AB3C-905A459B48E3}">
      <dgm:prSet/>
      <dgm:spPr/>
      <dgm:t>
        <a:bodyPr/>
        <a:lstStyle/>
        <a:p>
          <a:endParaRPr lang="en-US"/>
        </a:p>
      </dgm:t>
    </dgm:pt>
    <dgm:pt modelId="{03F71DCA-76A1-4EF5-A7D2-47824501437A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Dataset Collection Process: </a:t>
          </a:r>
          <a:br>
            <a:rPr lang="en-US" sz="1400" dirty="0"/>
          </a:br>
          <a:r>
            <a:rPr lang="en-US" sz="1400" dirty="0"/>
            <a:t>Provided by Metronomic, Inc</a:t>
          </a:r>
        </a:p>
      </dgm:t>
    </dgm:pt>
    <dgm:pt modelId="{A657CC83-75BA-4838-9045-02380F9B1831}" type="sibTrans" cxnId="{19684A5E-28E3-40EC-B532-4F95EDF22B5D}">
      <dgm:prSet/>
      <dgm:spPr/>
      <dgm:t>
        <a:bodyPr/>
        <a:lstStyle/>
        <a:p>
          <a:endParaRPr lang="en-US"/>
        </a:p>
      </dgm:t>
    </dgm:pt>
    <dgm:pt modelId="{7DC3A1BC-5948-4851-89A5-8274215A2E8B}" type="parTrans" cxnId="{19684A5E-28E3-40EC-B532-4F95EDF22B5D}">
      <dgm:prSet/>
      <dgm:spPr/>
      <dgm:t>
        <a:bodyPr/>
        <a:lstStyle/>
        <a:p>
          <a:endParaRPr lang="en-US"/>
        </a:p>
      </dgm:t>
    </dgm:pt>
    <dgm:pt modelId="{D6F4354D-CF67-4AE2-977A-DCE33DF5739E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dirty="0"/>
            <a:t>Number of records: 97</a:t>
          </a:r>
        </a:p>
      </dgm:t>
    </dgm:pt>
    <dgm:pt modelId="{71441B75-257A-4041-99B5-D5AB4B371188}" type="sibTrans" cxnId="{AF1BAA54-AB4B-40B6-980D-4E51C0EDBBFE}">
      <dgm:prSet/>
      <dgm:spPr/>
      <dgm:t>
        <a:bodyPr/>
        <a:lstStyle/>
        <a:p>
          <a:endParaRPr lang="en-US"/>
        </a:p>
      </dgm:t>
    </dgm:pt>
    <dgm:pt modelId="{F0601201-C538-497B-A1F2-4353CDAC45F8}" type="parTrans" cxnId="{AF1BAA54-AB4B-40B6-980D-4E51C0EDBBFE}">
      <dgm:prSet/>
      <dgm:spPr/>
      <dgm:t>
        <a:bodyPr/>
        <a:lstStyle/>
        <a:p>
          <a:endParaRPr lang="en-US"/>
        </a:p>
      </dgm:t>
    </dgm:pt>
    <dgm:pt modelId="{ACE7A770-9416-4938-867F-46058FFC1537}" type="pres">
      <dgm:prSet presAssocID="{47611981-6AA9-465E-B7BB-7AFF9D6EBB5D}" presName="root" presStyleCnt="0">
        <dgm:presLayoutVars>
          <dgm:dir/>
          <dgm:resizeHandles val="exact"/>
        </dgm:presLayoutVars>
      </dgm:prSet>
      <dgm:spPr/>
    </dgm:pt>
    <dgm:pt modelId="{E63A5479-AF3E-4653-BDA8-40723748C8CB}" type="pres">
      <dgm:prSet presAssocID="{C6D9138D-22B4-4ECF-8D61-4E19FB37B9FB}" presName="compNode" presStyleCnt="0"/>
      <dgm:spPr/>
    </dgm:pt>
    <dgm:pt modelId="{A911299F-6714-4E6D-B093-61F7931E666F}" type="pres">
      <dgm:prSet presAssocID="{C6D9138D-22B4-4ECF-8D61-4E19FB37B9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F3172BD-E1FA-4224-9D22-8EEB537816ED}" type="pres">
      <dgm:prSet presAssocID="{C6D9138D-22B4-4ECF-8D61-4E19FB37B9FB}" presName="iconSpace" presStyleCnt="0"/>
      <dgm:spPr/>
    </dgm:pt>
    <dgm:pt modelId="{29FB9806-EC84-48FE-A23C-A23BC43F208A}" type="pres">
      <dgm:prSet presAssocID="{C6D9138D-22B4-4ECF-8D61-4E19FB37B9FB}" presName="parTx" presStyleLbl="revTx" presStyleIdx="0" presStyleCnt="6">
        <dgm:presLayoutVars>
          <dgm:chMax val="0"/>
          <dgm:chPref val="0"/>
        </dgm:presLayoutVars>
      </dgm:prSet>
      <dgm:spPr/>
    </dgm:pt>
    <dgm:pt modelId="{916EBFCD-14B2-451D-BBD5-4A4E2E4DA501}" type="pres">
      <dgm:prSet presAssocID="{C6D9138D-22B4-4ECF-8D61-4E19FB37B9FB}" presName="txSpace" presStyleCnt="0"/>
      <dgm:spPr/>
    </dgm:pt>
    <dgm:pt modelId="{0E1D4D87-78D8-41CA-8F77-94564E45C4F6}" type="pres">
      <dgm:prSet presAssocID="{C6D9138D-22B4-4ECF-8D61-4E19FB37B9FB}" presName="desTx" presStyleLbl="revTx" presStyleIdx="1" presStyleCnt="6" custScaleX="121534" custLinFactNeighborX="3664" custLinFactNeighborY="11632">
        <dgm:presLayoutVars/>
      </dgm:prSet>
      <dgm:spPr/>
    </dgm:pt>
    <dgm:pt modelId="{63F20A78-4E94-4D28-B1CB-4A7612B429B5}" type="pres">
      <dgm:prSet presAssocID="{6619ADA2-7D9F-4E25-8D3B-4775070CE67A}" presName="sibTrans" presStyleCnt="0"/>
      <dgm:spPr/>
    </dgm:pt>
    <dgm:pt modelId="{0232FF9D-495F-4A35-9668-B4CD9AD9006E}" type="pres">
      <dgm:prSet presAssocID="{797ED11C-F35B-4329-AD4D-6BF900A21862}" presName="compNode" presStyleCnt="0"/>
      <dgm:spPr/>
    </dgm:pt>
    <dgm:pt modelId="{A86DDB18-53B6-4EDB-BCC5-26180DD5F39F}" type="pres">
      <dgm:prSet presAssocID="{797ED11C-F35B-4329-AD4D-6BF900A218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0417864E-C1C1-4273-8B04-B44E1C347903}" type="pres">
      <dgm:prSet presAssocID="{797ED11C-F35B-4329-AD4D-6BF900A21862}" presName="iconSpace" presStyleCnt="0"/>
      <dgm:spPr/>
    </dgm:pt>
    <dgm:pt modelId="{3C5F54EC-0B53-4F8B-AE36-FA318C14F53C}" type="pres">
      <dgm:prSet presAssocID="{797ED11C-F35B-4329-AD4D-6BF900A21862}" presName="parTx" presStyleLbl="revTx" presStyleIdx="2" presStyleCnt="6">
        <dgm:presLayoutVars>
          <dgm:chMax val="0"/>
          <dgm:chPref val="0"/>
        </dgm:presLayoutVars>
      </dgm:prSet>
      <dgm:spPr/>
    </dgm:pt>
    <dgm:pt modelId="{897669B9-6C19-4428-B9CE-F37D45F43F55}" type="pres">
      <dgm:prSet presAssocID="{797ED11C-F35B-4329-AD4D-6BF900A21862}" presName="txSpace" presStyleCnt="0"/>
      <dgm:spPr/>
    </dgm:pt>
    <dgm:pt modelId="{E65FA61A-42AF-4097-9C17-B94261998782}" type="pres">
      <dgm:prSet presAssocID="{797ED11C-F35B-4329-AD4D-6BF900A21862}" presName="desTx" presStyleLbl="revTx" presStyleIdx="3" presStyleCnt="6" custLinFactNeighborX="3925" custLinFactNeighborY="1988">
        <dgm:presLayoutVars/>
      </dgm:prSet>
      <dgm:spPr/>
    </dgm:pt>
    <dgm:pt modelId="{05C0D05A-BB80-CA40-B943-7CB2AEA061EB}" type="pres">
      <dgm:prSet presAssocID="{E545EF5F-9203-48F1-A00D-A271B420918C}" presName="sibTrans" presStyleCnt="0"/>
      <dgm:spPr/>
    </dgm:pt>
    <dgm:pt modelId="{442DCB16-ABC1-7343-B7E9-5F81210D81B9}" type="pres">
      <dgm:prSet presAssocID="{79F398CD-EA6E-4B61-B974-D205B661C47F}" presName="compNode" presStyleCnt="0"/>
      <dgm:spPr/>
    </dgm:pt>
    <dgm:pt modelId="{1F0DD12D-ABC7-224B-8B27-E718BD3E8DA7}" type="pres">
      <dgm:prSet presAssocID="{79F398CD-EA6E-4B61-B974-D205B661C4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8EC48021-2D6D-A84E-BA77-D2DB824DFA83}" type="pres">
      <dgm:prSet presAssocID="{79F398CD-EA6E-4B61-B974-D205B661C47F}" presName="iconSpace" presStyleCnt="0"/>
      <dgm:spPr/>
    </dgm:pt>
    <dgm:pt modelId="{57F9BB53-4BEE-F64D-B35B-F42FF10FEF36}" type="pres">
      <dgm:prSet presAssocID="{79F398CD-EA6E-4B61-B974-D205B661C47F}" presName="parTx" presStyleLbl="revTx" presStyleIdx="4" presStyleCnt="6">
        <dgm:presLayoutVars>
          <dgm:chMax val="0"/>
          <dgm:chPref val="0"/>
        </dgm:presLayoutVars>
      </dgm:prSet>
      <dgm:spPr/>
    </dgm:pt>
    <dgm:pt modelId="{23EB5A1F-B0D8-6846-82E1-AEA1CB7BF961}" type="pres">
      <dgm:prSet presAssocID="{79F398CD-EA6E-4B61-B974-D205B661C47F}" presName="txSpace" presStyleCnt="0"/>
      <dgm:spPr/>
    </dgm:pt>
    <dgm:pt modelId="{26449973-2142-BD45-8729-0D372CA7F6CC}" type="pres">
      <dgm:prSet presAssocID="{79F398CD-EA6E-4B61-B974-D205B661C47F}" presName="desTx" presStyleLbl="revTx" presStyleIdx="5" presStyleCnt="6">
        <dgm:presLayoutVars/>
      </dgm:prSet>
      <dgm:spPr/>
    </dgm:pt>
  </dgm:ptLst>
  <dgm:cxnLst>
    <dgm:cxn modelId="{63CDA703-D61F-FD46-8FF5-AD7764654B5F}" type="presOf" srcId="{C6D9138D-22B4-4ECF-8D61-4E19FB37B9FB}" destId="{29FB9806-EC84-48FE-A23C-A23BC43F208A}" srcOrd="0" destOrd="0" presId="urn:microsoft.com/office/officeart/2018/5/layout/CenteredIconLabelDescriptionList"/>
    <dgm:cxn modelId="{07FB261D-EAAE-8A4C-9471-AF7ED9ED0253}" type="presOf" srcId="{03F71DCA-76A1-4EF5-A7D2-47824501437A}" destId="{0E1D4D87-78D8-41CA-8F77-94564E45C4F6}" srcOrd="0" destOrd="4" presId="urn:microsoft.com/office/officeart/2018/5/layout/CenteredIconLabelDescriptionList"/>
    <dgm:cxn modelId="{7FE8BA23-ADBB-4D79-A025-A0B43EDC1DDE}" srcId="{47611981-6AA9-465E-B7BB-7AFF9D6EBB5D}" destId="{797ED11C-F35B-4329-AD4D-6BF900A21862}" srcOrd="1" destOrd="0" parTransId="{355D8E28-F019-4A0E-9266-EEA8380052FA}" sibTransId="{E545EF5F-9203-48F1-A00D-A271B420918C}"/>
    <dgm:cxn modelId="{858E603B-5120-7D48-9DA5-A22E4915DF36}" type="presOf" srcId="{54361480-3FE1-4F42-94EF-9425E07457A6}" destId="{0E1D4D87-78D8-41CA-8F77-94564E45C4F6}" srcOrd="0" destOrd="1" presId="urn:microsoft.com/office/officeart/2018/5/layout/CenteredIconLabelDescriptionList"/>
    <dgm:cxn modelId="{19684A5E-28E3-40EC-B532-4F95EDF22B5D}" srcId="{C6D9138D-22B4-4ECF-8D61-4E19FB37B9FB}" destId="{03F71DCA-76A1-4EF5-A7D2-47824501437A}" srcOrd="4" destOrd="0" parTransId="{7DC3A1BC-5948-4851-89A5-8274215A2E8B}" sibTransId="{A657CC83-75BA-4838-9045-02380F9B1831}"/>
    <dgm:cxn modelId="{AF1BAA54-AB4B-40B6-980D-4E51C0EDBBFE}" srcId="{C6D9138D-22B4-4ECF-8D61-4E19FB37B9FB}" destId="{D6F4354D-CF67-4AE2-977A-DCE33DF5739E}" srcOrd="5" destOrd="0" parTransId="{F0601201-C538-497B-A1F2-4353CDAC45F8}" sibTransId="{71441B75-257A-4041-99B5-D5AB4B371188}"/>
    <dgm:cxn modelId="{19900F76-9E4B-A746-BAEF-8256163E2A86}" type="presOf" srcId="{D6F4354D-CF67-4AE2-977A-DCE33DF5739E}" destId="{0E1D4D87-78D8-41CA-8F77-94564E45C4F6}" srcOrd="0" destOrd="5" presId="urn:microsoft.com/office/officeart/2018/5/layout/CenteredIconLabelDescriptionList"/>
    <dgm:cxn modelId="{B455D68E-C682-4B53-97C8-AD05F2BD8D22}" srcId="{C6D9138D-22B4-4ECF-8D61-4E19FB37B9FB}" destId="{85AC6970-2D41-4428-930E-CC9D16FB6794}" srcOrd="0" destOrd="0" parTransId="{987B1353-A8D9-419B-8F10-B6FE14E45331}" sibTransId="{DAE88827-6964-4B28-87A7-D3A8B463A761}"/>
    <dgm:cxn modelId="{4D3B6995-6C15-D34C-9409-1F72B484D9FD}" type="presOf" srcId="{161B3D4D-BDA6-4D67-8BB5-3DB910CFD934}" destId="{0E1D4D87-78D8-41CA-8F77-94564E45C4F6}" srcOrd="0" destOrd="2" presId="urn:microsoft.com/office/officeart/2018/5/layout/CenteredIconLabelDescriptionList"/>
    <dgm:cxn modelId="{781BF996-A687-4A19-AB3C-905A459B48E3}" srcId="{C6D9138D-22B4-4ECF-8D61-4E19FB37B9FB}" destId="{A1CCA3AA-78C2-4FED-884C-9A5CFD19EAD1}" srcOrd="3" destOrd="0" parTransId="{F9318FC7-F17E-4650-90A7-1BA278EC4CD8}" sibTransId="{FB6A0B6B-6068-4B2D-9F73-C989F882F664}"/>
    <dgm:cxn modelId="{46AEF99B-FEBD-444E-8883-F6FA67927757}" srcId="{47611981-6AA9-465E-B7BB-7AFF9D6EBB5D}" destId="{79F398CD-EA6E-4B61-B974-D205B661C47F}" srcOrd="2" destOrd="0" parTransId="{D8F13C22-334A-4EA7-A443-82F0775EFACF}" sibTransId="{40184177-F5FC-44FA-9DDF-C07A4EC4E229}"/>
    <dgm:cxn modelId="{2494A39E-323C-9F41-8091-BE57A99398CB}" type="presOf" srcId="{79F398CD-EA6E-4B61-B974-D205B661C47F}" destId="{57F9BB53-4BEE-F64D-B35B-F42FF10FEF36}" srcOrd="0" destOrd="0" presId="urn:microsoft.com/office/officeart/2018/5/layout/CenteredIconLabelDescriptionList"/>
    <dgm:cxn modelId="{8F4D0CA1-D1FD-8A44-886A-B2C4B843F97D}" type="presOf" srcId="{A1CCA3AA-78C2-4FED-884C-9A5CFD19EAD1}" destId="{0E1D4D87-78D8-41CA-8F77-94564E45C4F6}" srcOrd="0" destOrd="3" presId="urn:microsoft.com/office/officeart/2018/5/layout/CenteredIconLabelDescriptionList"/>
    <dgm:cxn modelId="{9A3EAAA8-3494-FD4E-89F6-6C26F7197AA4}" type="presOf" srcId="{C74D3274-9CBD-452A-949F-A26AF8A2DBEA}" destId="{E65FA61A-42AF-4097-9C17-B94261998782}" srcOrd="0" destOrd="0" presId="urn:microsoft.com/office/officeart/2018/5/layout/CenteredIconLabelDescriptionList"/>
    <dgm:cxn modelId="{514A56AB-49C2-4C0E-A786-ADA96365F1CE}" srcId="{47611981-6AA9-465E-B7BB-7AFF9D6EBB5D}" destId="{C6D9138D-22B4-4ECF-8D61-4E19FB37B9FB}" srcOrd="0" destOrd="0" parTransId="{BC85A90A-8C8E-40BF-B124-68FADFE3973D}" sibTransId="{6619ADA2-7D9F-4E25-8D3B-4775070CE67A}"/>
    <dgm:cxn modelId="{9B63A2B0-E220-FD4F-8B4C-02486514C7E9}" type="presOf" srcId="{47611981-6AA9-465E-B7BB-7AFF9D6EBB5D}" destId="{ACE7A770-9416-4938-867F-46058FFC1537}" srcOrd="0" destOrd="0" presId="urn:microsoft.com/office/officeart/2018/5/layout/CenteredIconLabelDescriptionList"/>
    <dgm:cxn modelId="{07D6F2B1-B065-4B55-A0D6-C53072948F0F}" srcId="{C6D9138D-22B4-4ECF-8D61-4E19FB37B9FB}" destId="{54361480-3FE1-4F42-94EF-9425E07457A6}" srcOrd="1" destOrd="0" parTransId="{5041D49B-E6A8-439D-8863-0AFE67B79402}" sibTransId="{AE7698CD-6B58-4133-86FC-334D9BB67CA2}"/>
    <dgm:cxn modelId="{0459D9B8-4F7B-6F45-871A-DC0599765666}" type="presOf" srcId="{85AC6970-2D41-4428-930E-CC9D16FB6794}" destId="{0E1D4D87-78D8-41CA-8F77-94564E45C4F6}" srcOrd="0" destOrd="0" presId="urn:microsoft.com/office/officeart/2018/5/layout/CenteredIconLabelDescriptionList"/>
    <dgm:cxn modelId="{ECB307BE-BF85-CA4F-A4FE-DA472D6B4384}" type="presOf" srcId="{797ED11C-F35B-4329-AD4D-6BF900A21862}" destId="{3C5F54EC-0B53-4F8B-AE36-FA318C14F53C}" srcOrd="0" destOrd="0" presId="urn:microsoft.com/office/officeart/2018/5/layout/CenteredIconLabelDescriptionList"/>
    <dgm:cxn modelId="{61EA09C9-FD1E-4E92-849A-16F202C467D5}" srcId="{797ED11C-F35B-4329-AD4D-6BF900A21862}" destId="{C74D3274-9CBD-452A-949F-A26AF8A2DBEA}" srcOrd="0" destOrd="0" parTransId="{B5A69F26-0F1F-43B5-8FE5-1053789F4DD2}" sibTransId="{8740BD36-5D47-4FE1-A3D4-564096C7DF79}"/>
    <dgm:cxn modelId="{457B2EDE-C038-44E4-A7F8-85B2EAC3B55B}" srcId="{C6D9138D-22B4-4ECF-8D61-4E19FB37B9FB}" destId="{161B3D4D-BDA6-4D67-8BB5-3DB910CFD934}" srcOrd="2" destOrd="0" parTransId="{D8205578-8AD4-414C-AF82-7BC979E691B7}" sibTransId="{CF2B1EDE-4DE3-4BAB-BA64-1C17D023D1A8}"/>
    <dgm:cxn modelId="{364C7907-DE0F-0F4B-AFBF-819300E3A44C}" type="presParOf" srcId="{ACE7A770-9416-4938-867F-46058FFC1537}" destId="{E63A5479-AF3E-4653-BDA8-40723748C8CB}" srcOrd="0" destOrd="0" presId="urn:microsoft.com/office/officeart/2018/5/layout/CenteredIconLabelDescriptionList"/>
    <dgm:cxn modelId="{AE687B64-1083-674F-893D-C18C783EE54C}" type="presParOf" srcId="{E63A5479-AF3E-4653-BDA8-40723748C8CB}" destId="{A911299F-6714-4E6D-B093-61F7931E666F}" srcOrd="0" destOrd="0" presId="urn:microsoft.com/office/officeart/2018/5/layout/CenteredIconLabelDescriptionList"/>
    <dgm:cxn modelId="{76136E94-5782-AA43-AAE6-90495E29F1A9}" type="presParOf" srcId="{E63A5479-AF3E-4653-BDA8-40723748C8CB}" destId="{FF3172BD-E1FA-4224-9D22-8EEB537816ED}" srcOrd="1" destOrd="0" presId="urn:microsoft.com/office/officeart/2018/5/layout/CenteredIconLabelDescriptionList"/>
    <dgm:cxn modelId="{284C372B-1B22-B14A-B8C9-67CA412E842B}" type="presParOf" srcId="{E63A5479-AF3E-4653-BDA8-40723748C8CB}" destId="{29FB9806-EC84-48FE-A23C-A23BC43F208A}" srcOrd="2" destOrd="0" presId="urn:microsoft.com/office/officeart/2018/5/layout/CenteredIconLabelDescriptionList"/>
    <dgm:cxn modelId="{C71ED081-E059-E34D-9620-C24EC683014E}" type="presParOf" srcId="{E63A5479-AF3E-4653-BDA8-40723748C8CB}" destId="{916EBFCD-14B2-451D-BBD5-4A4E2E4DA501}" srcOrd="3" destOrd="0" presId="urn:microsoft.com/office/officeart/2018/5/layout/CenteredIconLabelDescriptionList"/>
    <dgm:cxn modelId="{C199FB70-F92A-7342-8795-DFFCC9B45B3D}" type="presParOf" srcId="{E63A5479-AF3E-4653-BDA8-40723748C8CB}" destId="{0E1D4D87-78D8-41CA-8F77-94564E45C4F6}" srcOrd="4" destOrd="0" presId="urn:microsoft.com/office/officeart/2018/5/layout/CenteredIconLabelDescriptionList"/>
    <dgm:cxn modelId="{173C2468-C719-924D-967A-F7BB9B236733}" type="presParOf" srcId="{ACE7A770-9416-4938-867F-46058FFC1537}" destId="{63F20A78-4E94-4D28-B1CB-4A7612B429B5}" srcOrd="1" destOrd="0" presId="urn:microsoft.com/office/officeart/2018/5/layout/CenteredIconLabelDescriptionList"/>
    <dgm:cxn modelId="{179EBA27-A893-CD45-A9B0-2676A7466320}" type="presParOf" srcId="{ACE7A770-9416-4938-867F-46058FFC1537}" destId="{0232FF9D-495F-4A35-9668-B4CD9AD9006E}" srcOrd="2" destOrd="0" presId="urn:microsoft.com/office/officeart/2018/5/layout/CenteredIconLabelDescriptionList"/>
    <dgm:cxn modelId="{066CB133-6BB3-3F4F-912F-3A42E0C06CB6}" type="presParOf" srcId="{0232FF9D-495F-4A35-9668-B4CD9AD9006E}" destId="{A86DDB18-53B6-4EDB-BCC5-26180DD5F39F}" srcOrd="0" destOrd="0" presId="urn:microsoft.com/office/officeart/2018/5/layout/CenteredIconLabelDescriptionList"/>
    <dgm:cxn modelId="{D4CEA2DF-7239-5741-9463-FBADB54F5BE9}" type="presParOf" srcId="{0232FF9D-495F-4A35-9668-B4CD9AD9006E}" destId="{0417864E-C1C1-4273-8B04-B44E1C347903}" srcOrd="1" destOrd="0" presId="urn:microsoft.com/office/officeart/2018/5/layout/CenteredIconLabelDescriptionList"/>
    <dgm:cxn modelId="{6F96D279-9BC9-544F-8B0A-F5904741C934}" type="presParOf" srcId="{0232FF9D-495F-4A35-9668-B4CD9AD9006E}" destId="{3C5F54EC-0B53-4F8B-AE36-FA318C14F53C}" srcOrd="2" destOrd="0" presId="urn:microsoft.com/office/officeart/2018/5/layout/CenteredIconLabelDescriptionList"/>
    <dgm:cxn modelId="{EF76BE1B-FB0E-1F48-BBC5-0DE94A5E05FA}" type="presParOf" srcId="{0232FF9D-495F-4A35-9668-B4CD9AD9006E}" destId="{897669B9-6C19-4428-B9CE-F37D45F43F55}" srcOrd="3" destOrd="0" presId="urn:microsoft.com/office/officeart/2018/5/layout/CenteredIconLabelDescriptionList"/>
    <dgm:cxn modelId="{BE6691CC-5FE1-984A-AEDF-F98BDE3312CF}" type="presParOf" srcId="{0232FF9D-495F-4A35-9668-B4CD9AD9006E}" destId="{E65FA61A-42AF-4097-9C17-B94261998782}" srcOrd="4" destOrd="0" presId="urn:microsoft.com/office/officeart/2018/5/layout/CenteredIconLabelDescriptionList"/>
    <dgm:cxn modelId="{5A646DFB-48B7-064C-BE16-D554BEAC1977}" type="presParOf" srcId="{ACE7A770-9416-4938-867F-46058FFC1537}" destId="{05C0D05A-BB80-CA40-B943-7CB2AEA061EB}" srcOrd="3" destOrd="0" presId="urn:microsoft.com/office/officeart/2018/5/layout/CenteredIconLabelDescriptionList"/>
    <dgm:cxn modelId="{A0A1AF26-F070-C546-9662-E47E4EAFF4E3}" type="presParOf" srcId="{ACE7A770-9416-4938-867F-46058FFC1537}" destId="{442DCB16-ABC1-7343-B7E9-5F81210D81B9}" srcOrd="4" destOrd="0" presId="urn:microsoft.com/office/officeart/2018/5/layout/CenteredIconLabelDescriptionList"/>
    <dgm:cxn modelId="{06B9F533-843D-7C4E-A609-A2B4924DF917}" type="presParOf" srcId="{442DCB16-ABC1-7343-B7E9-5F81210D81B9}" destId="{1F0DD12D-ABC7-224B-8B27-E718BD3E8DA7}" srcOrd="0" destOrd="0" presId="urn:microsoft.com/office/officeart/2018/5/layout/CenteredIconLabelDescriptionList"/>
    <dgm:cxn modelId="{E6D9E896-E98D-2549-BF9F-8922CCCD2ED6}" type="presParOf" srcId="{442DCB16-ABC1-7343-B7E9-5F81210D81B9}" destId="{8EC48021-2D6D-A84E-BA77-D2DB824DFA83}" srcOrd="1" destOrd="0" presId="urn:microsoft.com/office/officeart/2018/5/layout/CenteredIconLabelDescriptionList"/>
    <dgm:cxn modelId="{947A4E24-C83F-274D-BA4A-063B0F65898A}" type="presParOf" srcId="{442DCB16-ABC1-7343-B7E9-5F81210D81B9}" destId="{57F9BB53-4BEE-F64D-B35B-F42FF10FEF36}" srcOrd="2" destOrd="0" presId="urn:microsoft.com/office/officeart/2018/5/layout/CenteredIconLabelDescriptionList"/>
    <dgm:cxn modelId="{BB431A22-61AE-E946-802B-37DA22F49C4E}" type="presParOf" srcId="{442DCB16-ABC1-7343-B7E9-5F81210D81B9}" destId="{23EB5A1F-B0D8-6846-82E1-AEA1CB7BF961}" srcOrd="3" destOrd="0" presId="urn:microsoft.com/office/officeart/2018/5/layout/CenteredIconLabelDescriptionList"/>
    <dgm:cxn modelId="{27A92FFE-F258-A747-B891-9523AE9B757C}" type="presParOf" srcId="{442DCB16-ABC1-7343-B7E9-5F81210D81B9}" destId="{26449973-2142-BD45-8729-0D372CA7F6C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D628C1-A988-4523-B180-75E4255DA02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016812-5F17-4300-9CD5-0C2A60663556}">
      <dgm:prSet custT="1"/>
      <dgm:spPr/>
      <dgm:t>
        <a:bodyPr/>
        <a:lstStyle/>
        <a:p>
          <a:pPr algn="just"/>
          <a:r>
            <a:rPr lang="en-US" sz="1200" dirty="0"/>
            <a:t>Calculating number of previous unsuccessful pregnancies:  Isolate the gravida and para values from ‘</a:t>
          </a:r>
          <a:r>
            <a:rPr lang="en-US" sz="1200" dirty="0" err="1"/>
            <a:t>previousPregnancy</a:t>
          </a:r>
          <a:r>
            <a:rPr lang="en-US" sz="1200" dirty="0"/>
            <a:t>’ column and calculate number of previous unsuccessful pregnancies from ‘gravida – para’.</a:t>
          </a:r>
        </a:p>
      </dgm:t>
    </dgm:pt>
    <dgm:pt modelId="{1286599F-D367-440F-8BD1-3E0F2DBE428D}" type="parTrans" cxnId="{F6D38932-6F08-435F-A7FF-C88F8C08CB11}">
      <dgm:prSet/>
      <dgm:spPr/>
      <dgm:t>
        <a:bodyPr/>
        <a:lstStyle/>
        <a:p>
          <a:endParaRPr lang="en-US"/>
        </a:p>
      </dgm:t>
    </dgm:pt>
    <dgm:pt modelId="{D4F49709-05E8-428C-AD80-3A71D2C17513}" type="sibTrans" cxnId="{F6D38932-6F08-435F-A7FF-C88F8C08CB1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FD22640-4FD4-4DCF-AF07-0ECCDBA7E7FA}">
      <dgm:prSet custT="1"/>
      <dgm:spPr/>
      <dgm:t>
        <a:bodyPr/>
        <a:lstStyle/>
        <a:p>
          <a:pPr algn="just"/>
          <a:r>
            <a:rPr lang="en-US" sz="1200" dirty="0"/>
            <a:t>Converging the doctor’s advice notes and clinical observations from the secondary datasets into the first dataset. </a:t>
          </a:r>
        </a:p>
      </dgm:t>
    </dgm:pt>
    <dgm:pt modelId="{00A71D86-31BB-48FF-A675-AA68244BA013}" type="parTrans" cxnId="{12855FF8-CE64-41FE-9F60-18B50B393BAD}">
      <dgm:prSet/>
      <dgm:spPr/>
      <dgm:t>
        <a:bodyPr/>
        <a:lstStyle/>
        <a:p>
          <a:endParaRPr lang="en-US"/>
        </a:p>
      </dgm:t>
    </dgm:pt>
    <dgm:pt modelId="{9711766B-0D8B-48DA-A937-A488F8785267}" type="sibTrans" cxnId="{12855FF8-CE64-41FE-9F60-18B50B393BA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198817E-8B81-4553-BFC8-25FB97292D17}">
      <dgm:prSet custT="1"/>
      <dgm:spPr/>
      <dgm:t>
        <a:bodyPr/>
        <a:lstStyle/>
        <a:p>
          <a:pPr algn="just"/>
          <a:r>
            <a:rPr lang="en-US" sz="1200" dirty="0"/>
            <a:t>Created a new column for ‘Age at pregnancy’ by calculating ‘LMP – Date of Birth’.</a:t>
          </a:r>
        </a:p>
      </dgm:t>
    </dgm:pt>
    <dgm:pt modelId="{22B21165-4F1F-452E-9A38-16156802ED30}" type="parTrans" cxnId="{0E940BDF-524D-45CE-A415-03BB980B956D}">
      <dgm:prSet/>
      <dgm:spPr/>
      <dgm:t>
        <a:bodyPr/>
        <a:lstStyle/>
        <a:p>
          <a:endParaRPr lang="en-US"/>
        </a:p>
      </dgm:t>
    </dgm:pt>
    <dgm:pt modelId="{842CD124-4342-41D1-B0DA-045BB2D4169C}" type="sibTrans" cxnId="{0E940BDF-524D-45CE-A415-03BB980B956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3C01A1A-2822-4A0C-A231-A3B5DD457FA2}">
      <dgm:prSet custT="1"/>
      <dgm:spPr/>
      <dgm:t>
        <a:bodyPr/>
        <a:lstStyle/>
        <a:p>
          <a:pPr algn="just"/>
          <a:r>
            <a:rPr lang="en-US" sz="1200" dirty="0"/>
            <a:t>Based on the conditions in the past medical history and based on the causal factors of the complications we have researched before, assigned possible pregnancy complications to each patient’s record.</a:t>
          </a:r>
        </a:p>
      </dgm:t>
    </dgm:pt>
    <dgm:pt modelId="{FD05ABFB-C0C9-4B27-97F5-A38EA2741679}" type="parTrans" cxnId="{F320B50F-2DD0-48C7-863A-398C9AA2BD21}">
      <dgm:prSet/>
      <dgm:spPr/>
      <dgm:t>
        <a:bodyPr/>
        <a:lstStyle/>
        <a:p>
          <a:endParaRPr lang="en-US"/>
        </a:p>
      </dgm:t>
    </dgm:pt>
    <dgm:pt modelId="{1CB166E3-2C42-4B7B-A952-FE582C2A216D}" type="sibTrans" cxnId="{F320B50F-2DD0-48C7-863A-398C9AA2BD21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EDA69361-6F3B-CB41-B733-C0D52D512A7A}" type="pres">
      <dgm:prSet presAssocID="{ECD628C1-A988-4523-B180-75E4255DA027}" presName="Name0" presStyleCnt="0">
        <dgm:presLayoutVars>
          <dgm:animLvl val="lvl"/>
          <dgm:resizeHandles val="exact"/>
        </dgm:presLayoutVars>
      </dgm:prSet>
      <dgm:spPr/>
    </dgm:pt>
    <dgm:pt modelId="{216DA1A8-69E3-4545-ABC2-3F0221FBC028}" type="pres">
      <dgm:prSet presAssocID="{2B016812-5F17-4300-9CD5-0C2A60663556}" presName="compositeNode" presStyleCnt="0">
        <dgm:presLayoutVars>
          <dgm:bulletEnabled val="1"/>
        </dgm:presLayoutVars>
      </dgm:prSet>
      <dgm:spPr/>
    </dgm:pt>
    <dgm:pt modelId="{8C90CDD3-0C0A-CE43-BB9F-8401FB4351E0}" type="pres">
      <dgm:prSet presAssocID="{2B016812-5F17-4300-9CD5-0C2A60663556}" presName="bgRect" presStyleLbl="alignNode1" presStyleIdx="0" presStyleCnt="4"/>
      <dgm:spPr/>
    </dgm:pt>
    <dgm:pt modelId="{E6D2D5EC-424C-5345-890A-D9A8439E3502}" type="pres">
      <dgm:prSet presAssocID="{D4F49709-05E8-428C-AD80-3A71D2C17513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F3828A23-728A-7D4F-90B5-A7C9C2F532E0}" type="pres">
      <dgm:prSet presAssocID="{2B016812-5F17-4300-9CD5-0C2A60663556}" presName="nodeRect" presStyleLbl="alignNode1" presStyleIdx="0" presStyleCnt="4">
        <dgm:presLayoutVars>
          <dgm:bulletEnabled val="1"/>
        </dgm:presLayoutVars>
      </dgm:prSet>
      <dgm:spPr/>
    </dgm:pt>
    <dgm:pt modelId="{38EDCB12-F894-A244-B8DD-C4E37248B04F}" type="pres">
      <dgm:prSet presAssocID="{D4F49709-05E8-428C-AD80-3A71D2C17513}" presName="sibTrans" presStyleCnt="0"/>
      <dgm:spPr/>
    </dgm:pt>
    <dgm:pt modelId="{9B16BC62-E385-7D40-BC6E-E08BBCD7AD42}" type="pres">
      <dgm:prSet presAssocID="{0FD22640-4FD4-4DCF-AF07-0ECCDBA7E7FA}" presName="compositeNode" presStyleCnt="0">
        <dgm:presLayoutVars>
          <dgm:bulletEnabled val="1"/>
        </dgm:presLayoutVars>
      </dgm:prSet>
      <dgm:spPr/>
    </dgm:pt>
    <dgm:pt modelId="{29468463-A196-0048-8A00-E06B63105C6C}" type="pres">
      <dgm:prSet presAssocID="{0FD22640-4FD4-4DCF-AF07-0ECCDBA7E7FA}" presName="bgRect" presStyleLbl="alignNode1" presStyleIdx="1" presStyleCnt="4"/>
      <dgm:spPr/>
    </dgm:pt>
    <dgm:pt modelId="{6344BEA2-7EA3-714C-B55B-7E2E73075886}" type="pres">
      <dgm:prSet presAssocID="{9711766B-0D8B-48DA-A937-A488F8785267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525E4BA4-2240-664B-847F-37C0EB283190}" type="pres">
      <dgm:prSet presAssocID="{0FD22640-4FD4-4DCF-AF07-0ECCDBA7E7FA}" presName="nodeRect" presStyleLbl="alignNode1" presStyleIdx="1" presStyleCnt="4">
        <dgm:presLayoutVars>
          <dgm:bulletEnabled val="1"/>
        </dgm:presLayoutVars>
      </dgm:prSet>
      <dgm:spPr/>
    </dgm:pt>
    <dgm:pt modelId="{1253954E-21F9-B446-B3D7-3D9B0E02A6B5}" type="pres">
      <dgm:prSet presAssocID="{9711766B-0D8B-48DA-A937-A488F8785267}" presName="sibTrans" presStyleCnt="0"/>
      <dgm:spPr/>
    </dgm:pt>
    <dgm:pt modelId="{4804B8DA-C483-C94A-A4AE-DE4EA8B166A0}" type="pres">
      <dgm:prSet presAssocID="{3198817E-8B81-4553-BFC8-25FB97292D17}" presName="compositeNode" presStyleCnt="0">
        <dgm:presLayoutVars>
          <dgm:bulletEnabled val="1"/>
        </dgm:presLayoutVars>
      </dgm:prSet>
      <dgm:spPr/>
    </dgm:pt>
    <dgm:pt modelId="{F47BA1C1-7BB6-4840-BE95-CB3505828E54}" type="pres">
      <dgm:prSet presAssocID="{3198817E-8B81-4553-BFC8-25FB97292D17}" presName="bgRect" presStyleLbl="alignNode1" presStyleIdx="2" presStyleCnt="4"/>
      <dgm:spPr/>
    </dgm:pt>
    <dgm:pt modelId="{A7A372A9-7F11-6841-B063-75E3B37B0921}" type="pres">
      <dgm:prSet presAssocID="{842CD124-4342-41D1-B0DA-045BB2D4169C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5D6846B-9E0D-FB48-A115-E75CE7313DB5}" type="pres">
      <dgm:prSet presAssocID="{3198817E-8B81-4553-BFC8-25FB97292D17}" presName="nodeRect" presStyleLbl="alignNode1" presStyleIdx="2" presStyleCnt="4">
        <dgm:presLayoutVars>
          <dgm:bulletEnabled val="1"/>
        </dgm:presLayoutVars>
      </dgm:prSet>
      <dgm:spPr/>
    </dgm:pt>
    <dgm:pt modelId="{B14A5AC7-70BF-3745-8F68-322E5B9BF40C}" type="pres">
      <dgm:prSet presAssocID="{842CD124-4342-41D1-B0DA-045BB2D4169C}" presName="sibTrans" presStyleCnt="0"/>
      <dgm:spPr/>
    </dgm:pt>
    <dgm:pt modelId="{E041FAD1-6605-3546-A0E3-0B9F18049A82}" type="pres">
      <dgm:prSet presAssocID="{93C01A1A-2822-4A0C-A231-A3B5DD457FA2}" presName="compositeNode" presStyleCnt="0">
        <dgm:presLayoutVars>
          <dgm:bulletEnabled val="1"/>
        </dgm:presLayoutVars>
      </dgm:prSet>
      <dgm:spPr/>
    </dgm:pt>
    <dgm:pt modelId="{8C3B0078-7F7D-6348-B5D7-AB28F114E875}" type="pres">
      <dgm:prSet presAssocID="{93C01A1A-2822-4A0C-A231-A3B5DD457FA2}" presName="bgRect" presStyleLbl="alignNode1" presStyleIdx="3" presStyleCnt="4" custScaleX="99376"/>
      <dgm:spPr/>
    </dgm:pt>
    <dgm:pt modelId="{7C70D303-B093-7342-8715-E5F95E35FAE7}" type="pres">
      <dgm:prSet presAssocID="{1CB166E3-2C42-4B7B-A952-FE582C2A216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2B4347C-7DBE-9041-913F-E756FAD5F13A}" type="pres">
      <dgm:prSet presAssocID="{93C01A1A-2822-4A0C-A231-A3B5DD457FA2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320B50F-2DD0-48C7-863A-398C9AA2BD21}" srcId="{ECD628C1-A988-4523-B180-75E4255DA027}" destId="{93C01A1A-2822-4A0C-A231-A3B5DD457FA2}" srcOrd="3" destOrd="0" parTransId="{FD05ABFB-C0C9-4B27-97F5-A38EA2741679}" sibTransId="{1CB166E3-2C42-4B7B-A952-FE582C2A216D}"/>
    <dgm:cxn modelId="{2BA53A29-7C53-E747-AA53-A6D07C00C02C}" type="presOf" srcId="{3198817E-8B81-4553-BFC8-25FB97292D17}" destId="{95D6846B-9E0D-FB48-A115-E75CE7313DB5}" srcOrd="1" destOrd="0" presId="urn:microsoft.com/office/officeart/2016/7/layout/LinearBlockProcessNumbered"/>
    <dgm:cxn modelId="{F6D38932-6F08-435F-A7FF-C88F8C08CB11}" srcId="{ECD628C1-A988-4523-B180-75E4255DA027}" destId="{2B016812-5F17-4300-9CD5-0C2A60663556}" srcOrd="0" destOrd="0" parTransId="{1286599F-D367-440F-8BD1-3E0F2DBE428D}" sibTransId="{D4F49709-05E8-428C-AD80-3A71D2C17513}"/>
    <dgm:cxn modelId="{BE6D4B39-FD9D-2A4C-9D4C-6F59C6BCDB39}" type="presOf" srcId="{D4F49709-05E8-428C-AD80-3A71D2C17513}" destId="{E6D2D5EC-424C-5345-890A-D9A8439E3502}" srcOrd="0" destOrd="0" presId="urn:microsoft.com/office/officeart/2016/7/layout/LinearBlockProcessNumbered"/>
    <dgm:cxn modelId="{817DE549-E8E1-9348-9CF8-2CE78E9D8D26}" type="presOf" srcId="{3198817E-8B81-4553-BFC8-25FB97292D17}" destId="{F47BA1C1-7BB6-4840-BE95-CB3505828E54}" srcOrd="0" destOrd="0" presId="urn:microsoft.com/office/officeart/2016/7/layout/LinearBlockProcessNumbered"/>
    <dgm:cxn modelId="{B214296B-9CFB-0F46-AE90-BC64D4EC2564}" type="presOf" srcId="{0FD22640-4FD4-4DCF-AF07-0ECCDBA7E7FA}" destId="{525E4BA4-2240-664B-847F-37C0EB283190}" srcOrd="1" destOrd="0" presId="urn:microsoft.com/office/officeart/2016/7/layout/LinearBlockProcessNumbered"/>
    <dgm:cxn modelId="{CA756A57-7396-514D-BCBE-4D1586B03E4F}" type="presOf" srcId="{93C01A1A-2822-4A0C-A231-A3B5DD457FA2}" destId="{F2B4347C-7DBE-9041-913F-E756FAD5F13A}" srcOrd="1" destOrd="0" presId="urn:microsoft.com/office/officeart/2016/7/layout/LinearBlockProcessNumbered"/>
    <dgm:cxn modelId="{4308EC8A-68A6-3045-9299-8A39AE188B41}" type="presOf" srcId="{842CD124-4342-41D1-B0DA-045BB2D4169C}" destId="{A7A372A9-7F11-6841-B063-75E3B37B0921}" srcOrd="0" destOrd="0" presId="urn:microsoft.com/office/officeart/2016/7/layout/LinearBlockProcessNumbered"/>
    <dgm:cxn modelId="{06B95A8D-872C-9045-8DB8-051A00A16304}" type="presOf" srcId="{0FD22640-4FD4-4DCF-AF07-0ECCDBA7E7FA}" destId="{29468463-A196-0048-8A00-E06B63105C6C}" srcOrd="0" destOrd="0" presId="urn:microsoft.com/office/officeart/2016/7/layout/LinearBlockProcessNumbered"/>
    <dgm:cxn modelId="{350C709F-7B00-7445-9D15-6A94C9618416}" type="presOf" srcId="{ECD628C1-A988-4523-B180-75E4255DA027}" destId="{EDA69361-6F3B-CB41-B733-C0D52D512A7A}" srcOrd="0" destOrd="0" presId="urn:microsoft.com/office/officeart/2016/7/layout/LinearBlockProcessNumbered"/>
    <dgm:cxn modelId="{51DCF4A0-5931-DB45-8EFB-14CC029A24B7}" type="presOf" srcId="{2B016812-5F17-4300-9CD5-0C2A60663556}" destId="{F3828A23-728A-7D4F-90B5-A7C9C2F532E0}" srcOrd="1" destOrd="0" presId="urn:microsoft.com/office/officeart/2016/7/layout/LinearBlockProcessNumbered"/>
    <dgm:cxn modelId="{7F31EFA9-1CA9-5A44-B06A-EE6DDB2643D6}" type="presOf" srcId="{1CB166E3-2C42-4B7B-A952-FE582C2A216D}" destId="{7C70D303-B093-7342-8715-E5F95E35FAE7}" srcOrd="0" destOrd="0" presId="urn:microsoft.com/office/officeart/2016/7/layout/LinearBlockProcessNumbered"/>
    <dgm:cxn modelId="{193A18AF-883D-5C4A-86F6-6B55DBC99B82}" type="presOf" srcId="{9711766B-0D8B-48DA-A937-A488F8785267}" destId="{6344BEA2-7EA3-714C-B55B-7E2E73075886}" srcOrd="0" destOrd="0" presId="urn:microsoft.com/office/officeart/2016/7/layout/LinearBlockProcessNumbered"/>
    <dgm:cxn modelId="{4F60F1C1-7757-D944-976C-5EBC82CF0F08}" type="presOf" srcId="{93C01A1A-2822-4A0C-A231-A3B5DD457FA2}" destId="{8C3B0078-7F7D-6348-B5D7-AB28F114E875}" srcOrd="0" destOrd="0" presId="urn:microsoft.com/office/officeart/2016/7/layout/LinearBlockProcessNumbered"/>
    <dgm:cxn modelId="{74C139C5-0A84-BC44-8D81-CCB0E936294E}" type="presOf" srcId="{2B016812-5F17-4300-9CD5-0C2A60663556}" destId="{8C90CDD3-0C0A-CE43-BB9F-8401FB4351E0}" srcOrd="0" destOrd="0" presId="urn:microsoft.com/office/officeart/2016/7/layout/LinearBlockProcessNumbered"/>
    <dgm:cxn modelId="{0E940BDF-524D-45CE-A415-03BB980B956D}" srcId="{ECD628C1-A988-4523-B180-75E4255DA027}" destId="{3198817E-8B81-4553-BFC8-25FB97292D17}" srcOrd="2" destOrd="0" parTransId="{22B21165-4F1F-452E-9A38-16156802ED30}" sibTransId="{842CD124-4342-41D1-B0DA-045BB2D4169C}"/>
    <dgm:cxn modelId="{12855FF8-CE64-41FE-9F60-18B50B393BAD}" srcId="{ECD628C1-A988-4523-B180-75E4255DA027}" destId="{0FD22640-4FD4-4DCF-AF07-0ECCDBA7E7FA}" srcOrd="1" destOrd="0" parTransId="{00A71D86-31BB-48FF-A675-AA68244BA013}" sibTransId="{9711766B-0D8B-48DA-A937-A488F8785267}"/>
    <dgm:cxn modelId="{77B80A1A-41A6-C64C-A66F-54CDC9189A97}" type="presParOf" srcId="{EDA69361-6F3B-CB41-B733-C0D52D512A7A}" destId="{216DA1A8-69E3-4545-ABC2-3F0221FBC028}" srcOrd="0" destOrd="0" presId="urn:microsoft.com/office/officeart/2016/7/layout/LinearBlockProcessNumbered"/>
    <dgm:cxn modelId="{B79087BB-648A-0D43-9CB0-60D98297E4DE}" type="presParOf" srcId="{216DA1A8-69E3-4545-ABC2-3F0221FBC028}" destId="{8C90CDD3-0C0A-CE43-BB9F-8401FB4351E0}" srcOrd="0" destOrd="0" presId="urn:microsoft.com/office/officeart/2016/7/layout/LinearBlockProcessNumbered"/>
    <dgm:cxn modelId="{00E168F8-A730-E54A-BB3C-DCA1982F184F}" type="presParOf" srcId="{216DA1A8-69E3-4545-ABC2-3F0221FBC028}" destId="{E6D2D5EC-424C-5345-890A-D9A8439E3502}" srcOrd="1" destOrd="0" presId="urn:microsoft.com/office/officeart/2016/7/layout/LinearBlockProcessNumbered"/>
    <dgm:cxn modelId="{1B335862-7CD7-684F-A617-A87C0BDF4993}" type="presParOf" srcId="{216DA1A8-69E3-4545-ABC2-3F0221FBC028}" destId="{F3828A23-728A-7D4F-90B5-A7C9C2F532E0}" srcOrd="2" destOrd="0" presId="urn:microsoft.com/office/officeart/2016/7/layout/LinearBlockProcessNumbered"/>
    <dgm:cxn modelId="{E4BB9DB1-DD20-FD46-B8BB-E3CB5C482C53}" type="presParOf" srcId="{EDA69361-6F3B-CB41-B733-C0D52D512A7A}" destId="{38EDCB12-F894-A244-B8DD-C4E37248B04F}" srcOrd="1" destOrd="0" presId="urn:microsoft.com/office/officeart/2016/7/layout/LinearBlockProcessNumbered"/>
    <dgm:cxn modelId="{D4E64856-045F-8649-A874-EBC679799114}" type="presParOf" srcId="{EDA69361-6F3B-CB41-B733-C0D52D512A7A}" destId="{9B16BC62-E385-7D40-BC6E-E08BBCD7AD42}" srcOrd="2" destOrd="0" presId="urn:microsoft.com/office/officeart/2016/7/layout/LinearBlockProcessNumbered"/>
    <dgm:cxn modelId="{AD2CC380-CD63-0548-B6E3-DB4D633E4E48}" type="presParOf" srcId="{9B16BC62-E385-7D40-BC6E-E08BBCD7AD42}" destId="{29468463-A196-0048-8A00-E06B63105C6C}" srcOrd="0" destOrd="0" presId="urn:microsoft.com/office/officeart/2016/7/layout/LinearBlockProcessNumbered"/>
    <dgm:cxn modelId="{E3A934DD-35CB-9A4D-88D6-4EB82498FE98}" type="presParOf" srcId="{9B16BC62-E385-7D40-BC6E-E08BBCD7AD42}" destId="{6344BEA2-7EA3-714C-B55B-7E2E73075886}" srcOrd="1" destOrd="0" presId="urn:microsoft.com/office/officeart/2016/7/layout/LinearBlockProcessNumbered"/>
    <dgm:cxn modelId="{0180F8DC-8434-384E-9626-C0495697C95F}" type="presParOf" srcId="{9B16BC62-E385-7D40-BC6E-E08BBCD7AD42}" destId="{525E4BA4-2240-664B-847F-37C0EB283190}" srcOrd="2" destOrd="0" presId="urn:microsoft.com/office/officeart/2016/7/layout/LinearBlockProcessNumbered"/>
    <dgm:cxn modelId="{872F670C-9021-254C-AFB3-BFD2FDEC98B7}" type="presParOf" srcId="{EDA69361-6F3B-CB41-B733-C0D52D512A7A}" destId="{1253954E-21F9-B446-B3D7-3D9B0E02A6B5}" srcOrd="3" destOrd="0" presId="urn:microsoft.com/office/officeart/2016/7/layout/LinearBlockProcessNumbered"/>
    <dgm:cxn modelId="{5B81F88F-879B-A746-8EDC-7D7E948A90AF}" type="presParOf" srcId="{EDA69361-6F3B-CB41-B733-C0D52D512A7A}" destId="{4804B8DA-C483-C94A-A4AE-DE4EA8B166A0}" srcOrd="4" destOrd="0" presId="urn:microsoft.com/office/officeart/2016/7/layout/LinearBlockProcessNumbered"/>
    <dgm:cxn modelId="{E017AA61-1316-C540-B22E-D08A7E18EE11}" type="presParOf" srcId="{4804B8DA-C483-C94A-A4AE-DE4EA8B166A0}" destId="{F47BA1C1-7BB6-4840-BE95-CB3505828E54}" srcOrd="0" destOrd="0" presId="urn:microsoft.com/office/officeart/2016/7/layout/LinearBlockProcessNumbered"/>
    <dgm:cxn modelId="{50096EA2-255B-5040-866D-305310326C0D}" type="presParOf" srcId="{4804B8DA-C483-C94A-A4AE-DE4EA8B166A0}" destId="{A7A372A9-7F11-6841-B063-75E3B37B0921}" srcOrd="1" destOrd="0" presId="urn:microsoft.com/office/officeart/2016/7/layout/LinearBlockProcessNumbered"/>
    <dgm:cxn modelId="{532D84A5-E027-CA4A-BD6A-6E4359C09A77}" type="presParOf" srcId="{4804B8DA-C483-C94A-A4AE-DE4EA8B166A0}" destId="{95D6846B-9E0D-FB48-A115-E75CE7313DB5}" srcOrd="2" destOrd="0" presId="urn:microsoft.com/office/officeart/2016/7/layout/LinearBlockProcessNumbered"/>
    <dgm:cxn modelId="{F0642199-33AD-1641-A6A5-D4BE2D3A4352}" type="presParOf" srcId="{EDA69361-6F3B-CB41-B733-C0D52D512A7A}" destId="{B14A5AC7-70BF-3745-8F68-322E5B9BF40C}" srcOrd="5" destOrd="0" presId="urn:microsoft.com/office/officeart/2016/7/layout/LinearBlockProcessNumbered"/>
    <dgm:cxn modelId="{A1DD9BCD-B0B5-1B4F-BA4B-0EB5FC878CEE}" type="presParOf" srcId="{EDA69361-6F3B-CB41-B733-C0D52D512A7A}" destId="{E041FAD1-6605-3546-A0E3-0B9F18049A82}" srcOrd="6" destOrd="0" presId="urn:microsoft.com/office/officeart/2016/7/layout/LinearBlockProcessNumbered"/>
    <dgm:cxn modelId="{D93C6CD0-E7E1-D641-A4EC-2337ABFEF17D}" type="presParOf" srcId="{E041FAD1-6605-3546-A0E3-0B9F18049A82}" destId="{8C3B0078-7F7D-6348-B5D7-AB28F114E875}" srcOrd="0" destOrd="0" presId="urn:microsoft.com/office/officeart/2016/7/layout/LinearBlockProcessNumbered"/>
    <dgm:cxn modelId="{76E07C0D-3814-0349-BE3F-B86E06430C58}" type="presParOf" srcId="{E041FAD1-6605-3546-A0E3-0B9F18049A82}" destId="{7C70D303-B093-7342-8715-E5F95E35FAE7}" srcOrd="1" destOrd="0" presId="urn:microsoft.com/office/officeart/2016/7/layout/LinearBlockProcessNumbered"/>
    <dgm:cxn modelId="{2597C093-0CB8-6648-9C30-8300B74A01BD}" type="presParOf" srcId="{E041FAD1-6605-3546-A0E3-0B9F18049A82}" destId="{F2B4347C-7DBE-9041-913F-E756FAD5F13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56AF4F-2058-47A1-99E9-5308ABBA70E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6FA06-2EDC-4F2A-9513-A895C9569134}">
      <dgm:prSet/>
      <dgm:spPr/>
      <dgm:t>
        <a:bodyPr/>
        <a:lstStyle/>
        <a:p>
          <a:r>
            <a:rPr lang="en-US" dirty="0"/>
            <a:t>Converted text into lowercase</a:t>
          </a:r>
        </a:p>
      </dgm:t>
    </dgm:pt>
    <dgm:pt modelId="{D0370287-931B-42BB-85C9-92D6636B3AA3}" type="parTrans" cxnId="{02C778E5-28D9-4970-B7A2-33EEA5E8A943}">
      <dgm:prSet/>
      <dgm:spPr/>
      <dgm:t>
        <a:bodyPr/>
        <a:lstStyle/>
        <a:p>
          <a:endParaRPr lang="en-US"/>
        </a:p>
      </dgm:t>
    </dgm:pt>
    <dgm:pt modelId="{ECA46359-0FBC-4BA4-9039-A384F9C5D0D7}" type="sibTrans" cxnId="{02C778E5-28D9-4970-B7A2-33EEA5E8A943}">
      <dgm:prSet/>
      <dgm:spPr/>
      <dgm:t>
        <a:bodyPr/>
        <a:lstStyle/>
        <a:p>
          <a:endParaRPr lang="en-US"/>
        </a:p>
      </dgm:t>
    </dgm:pt>
    <dgm:pt modelId="{54796741-0A13-494A-8244-D3BB8C0017BD}">
      <dgm:prSet/>
      <dgm:spPr/>
      <dgm:t>
        <a:bodyPr/>
        <a:lstStyle/>
        <a:p>
          <a:r>
            <a:rPr lang="en-US" dirty="0"/>
            <a:t>Converted columns into tokens</a:t>
          </a:r>
        </a:p>
      </dgm:t>
    </dgm:pt>
    <dgm:pt modelId="{7488BFE8-8367-4593-918A-1DEBFFA8FBF7}" type="parTrans" cxnId="{32F3069F-6A3E-4273-862E-1AC3AABCCA12}">
      <dgm:prSet/>
      <dgm:spPr/>
      <dgm:t>
        <a:bodyPr/>
        <a:lstStyle/>
        <a:p>
          <a:endParaRPr lang="en-US"/>
        </a:p>
      </dgm:t>
    </dgm:pt>
    <dgm:pt modelId="{2C41A03F-0EC3-4187-AFB9-6A4822BC2F7D}" type="sibTrans" cxnId="{32F3069F-6A3E-4273-862E-1AC3AABCCA12}">
      <dgm:prSet/>
      <dgm:spPr/>
      <dgm:t>
        <a:bodyPr/>
        <a:lstStyle/>
        <a:p>
          <a:endParaRPr lang="en-US"/>
        </a:p>
      </dgm:t>
    </dgm:pt>
    <dgm:pt modelId="{D8EA9E6A-4AC6-4140-8F75-01B3DE4664FA}">
      <dgm:prSet/>
      <dgm:spPr/>
      <dgm:t>
        <a:bodyPr/>
        <a:lstStyle/>
        <a:p>
          <a:r>
            <a:rPr lang="en-US" dirty="0"/>
            <a:t>Lemmatization</a:t>
          </a:r>
        </a:p>
      </dgm:t>
    </dgm:pt>
    <dgm:pt modelId="{DEAC181A-E591-4B97-9D71-0977E82BDDCE}" type="parTrans" cxnId="{69CA8EFB-B413-4F9C-AE4C-0813094500AF}">
      <dgm:prSet/>
      <dgm:spPr/>
      <dgm:t>
        <a:bodyPr/>
        <a:lstStyle/>
        <a:p>
          <a:endParaRPr lang="en-US"/>
        </a:p>
      </dgm:t>
    </dgm:pt>
    <dgm:pt modelId="{74F91816-A8DC-4446-B3A1-C77BF96A1184}" type="sibTrans" cxnId="{69CA8EFB-B413-4F9C-AE4C-0813094500AF}">
      <dgm:prSet/>
      <dgm:spPr/>
      <dgm:t>
        <a:bodyPr/>
        <a:lstStyle/>
        <a:p>
          <a:endParaRPr lang="en-US"/>
        </a:p>
      </dgm:t>
    </dgm:pt>
    <dgm:pt modelId="{2377E6CB-C95B-48BC-8AF5-103972053B29}">
      <dgm:prSet/>
      <dgm:spPr/>
      <dgm:t>
        <a:bodyPr/>
        <a:lstStyle/>
        <a:p>
          <a:r>
            <a:rPr lang="en-US" dirty="0"/>
            <a:t>Removed </a:t>
          </a:r>
        </a:p>
        <a:p>
          <a:r>
            <a:rPr lang="en-US" dirty="0"/>
            <a:t>stop words</a:t>
          </a:r>
        </a:p>
      </dgm:t>
    </dgm:pt>
    <dgm:pt modelId="{B790C05A-2CFA-407C-89F7-94FBD4502BF5}" type="parTrans" cxnId="{0A06C6C1-4EDC-4017-A628-2DC15E5587DA}">
      <dgm:prSet/>
      <dgm:spPr/>
      <dgm:t>
        <a:bodyPr/>
        <a:lstStyle/>
        <a:p>
          <a:endParaRPr lang="en-US"/>
        </a:p>
      </dgm:t>
    </dgm:pt>
    <dgm:pt modelId="{C4E6BA80-E5AF-48ED-A57C-9E830EB3B3FC}" type="sibTrans" cxnId="{0A06C6C1-4EDC-4017-A628-2DC15E5587DA}">
      <dgm:prSet/>
      <dgm:spPr/>
      <dgm:t>
        <a:bodyPr/>
        <a:lstStyle/>
        <a:p>
          <a:endParaRPr lang="en-US"/>
        </a:p>
      </dgm:t>
    </dgm:pt>
    <dgm:pt modelId="{7C44EA15-AE8E-4F87-ACEA-2CB5FA6CB0D6}">
      <dgm:prSet/>
      <dgm:spPr/>
      <dgm:t>
        <a:bodyPr/>
        <a:lstStyle/>
        <a:p>
          <a:r>
            <a:rPr lang="en-US" dirty="0"/>
            <a:t>Removed infrequent words</a:t>
          </a:r>
        </a:p>
      </dgm:t>
    </dgm:pt>
    <dgm:pt modelId="{EE877E1B-7FCC-428B-B67D-D2CEB90E3E2F}" type="parTrans" cxnId="{4266EF78-B9B9-4D34-9970-9537FD6D019D}">
      <dgm:prSet/>
      <dgm:spPr/>
      <dgm:t>
        <a:bodyPr/>
        <a:lstStyle/>
        <a:p>
          <a:endParaRPr lang="en-US"/>
        </a:p>
      </dgm:t>
    </dgm:pt>
    <dgm:pt modelId="{081E5379-AAB5-4425-9C53-DBA619B62358}" type="sibTrans" cxnId="{4266EF78-B9B9-4D34-9970-9537FD6D019D}">
      <dgm:prSet/>
      <dgm:spPr/>
      <dgm:t>
        <a:bodyPr/>
        <a:lstStyle/>
        <a:p>
          <a:endParaRPr lang="en-US"/>
        </a:p>
      </dgm:t>
    </dgm:pt>
    <dgm:pt modelId="{6587F32E-56AF-47DD-9742-0B7C3385637B}">
      <dgm:prSet/>
      <dgm:spPr/>
      <dgm:t>
        <a:bodyPr/>
        <a:lstStyle/>
        <a:p>
          <a:r>
            <a:rPr lang="en-US" dirty="0"/>
            <a:t>Frequency distribution of words</a:t>
          </a:r>
        </a:p>
      </dgm:t>
    </dgm:pt>
    <dgm:pt modelId="{17F0870D-0506-40D2-AFEB-97BA3D719D12}" type="parTrans" cxnId="{AE7C38F5-FEA8-4FF0-BD56-6CF8884E4524}">
      <dgm:prSet/>
      <dgm:spPr/>
      <dgm:t>
        <a:bodyPr/>
        <a:lstStyle/>
        <a:p>
          <a:endParaRPr lang="en-US"/>
        </a:p>
      </dgm:t>
    </dgm:pt>
    <dgm:pt modelId="{76DF2173-C42C-4001-A245-26BB1756A6EC}" type="sibTrans" cxnId="{AE7C38F5-FEA8-4FF0-BD56-6CF8884E4524}">
      <dgm:prSet/>
      <dgm:spPr/>
      <dgm:t>
        <a:bodyPr/>
        <a:lstStyle/>
        <a:p>
          <a:endParaRPr lang="en-US"/>
        </a:p>
      </dgm:t>
    </dgm:pt>
    <dgm:pt modelId="{FE0EA06D-BD22-45FE-8B43-008A3AF0215B}">
      <dgm:prSet/>
      <dgm:spPr/>
      <dgm:t>
        <a:bodyPr/>
        <a:lstStyle/>
        <a:p>
          <a:r>
            <a:rPr lang="en-US" dirty="0"/>
            <a:t>Word plots and Frequency distribution plots</a:t>
          </a:r>
        </a:p>
      </dgm:t>
    </dgm:pt>
    <dgm:pt modelId="{B3AFAEFB-7523-4AD8-850A-317A54540058}" type="parTrans" cxnId="{5BA33A32-C744-4F7E-B3B6-E67F011FA19A}">
      <dgm:prSet/>
      <dgm:spPr/>
      <dgm:t>
        <a:bodyPr/>
        <a:lstStyle/>
        <a:p>
          <a:endParaRPr lang="en-US"/>
        </a:p>
      </dgm:t>
    </dgm:pt>
    <dgm:pt modelId="{355B10A9-A52D-4E94-BA6A-B2EC78173CCE}" type="sibTrans" cxnId="{5BA33A32-C744-4F7E-B3B6-E67F011FA19A}">
      <dgm:prSet/>
      <dgm:spPr/>
      <dgm:t>
        <a:bodyPr/>
        <a:lstStyle/>
        <a:p>
          <a:endParaRPr lang="en-US"/>
        </a:p>
      </dgm:t>
    </dgm:pt>
    <dgm:pt modelId="{DA64A0F1-6E4B-AB4D-9742-D3EFADDD4A91}" type="pres">
      <dgm:prSet presAssocID="{A956AF4F-2058-47A1-99E9-5308ABBA70E2}" presName="Name0" presStyleCnt="0">
        <dgm:presLayoutVars>
          <dgm:dir/>
          <dgm:resizeHandles val="exact"/>
        </dgm:presLayoutVars>
      </dgm:prSet>
      <dgm:spPr/>
    </dgm:pt>
    <dgm:pt modelId="{C72B7913-A121-CB4A-99B0-B8522AEB89F7}" type="pres">
      <dgm:prSet presAssocID="{5F76FA06-2EDC-4F2A-9513-A895C9569134}" presName="node" presStyleLbl="node1" presStyleIdx="0" presStyleCnt="7">
        <dgm:presLayoutVars>
          <dgm:bulletEnabled val="1"/>
        </dgm:presLayoutVars>
      </dgm:prSet>
      <dgm:spPr/>
    </dgm:pt>
    <dgm:pt modelId="{003F7929-D5D6-7243-A78B-530B231857A1}" type="pres">
      <dgm:prSet presAssocID="{ECA46359-0FBC-4BA4-9039-A384F9C5D0D7}" presName="sibTrans" presStyleLbl="sibTrans1D1" presStyleIdx="0" presStyleCnt="6"/>
      <dgm:spPr/>
    </dgm:pt>
    <dgm:pt modelId="{FB9AAB79-2EB5-5D4E-8EC5-70BBA6CC3EF0}" type="pres">
      <dgm:prSet presAssocID="{ECA46359-0FBC-4BA4-9039-A384F9C5D0D7}" presName="connectorText" presStyleLbl="sibTrans1D1" presStyleIdx="0" presStyleCnt="6"/>
      <dgm:spPr/>
    </dgm:pt>
    <dgm:pt modelId="{C3E0D366-6660-124E-A6E0-9269E3D7BC8C}" type="pres">
      <dgm:prSet presAssocID="{54796741-0A13-494A-8244-D3BB8C0017BD}" presName="node" presStyleLbl="node1" presStyleIdx="1" presStyleCnt="7">
        <dgm:presLayoutVars>
          <dgm:bulletEnabled val="1"/>
        </dgm:presLayoutVars>
      </dgm:prSet>
      <dgm:spPr/>
    </dgm:pt>
    <dgm:pt modelId="{83279490-14B8-3D42-BD5C-0DFE9FA4D231}" type="pres">
      <dgm:prSet presAssocID="{2C41A03F-0EC3-4187-AFB9-6A4822BC2F7D}" presName="sibTrans" presStyleLbl="sibTrans1D1" presStyleIdx="1" presStyleCnt="6"/>
      <dgm:spPr/>
    </dgm:pt>
    <dgm:pt modelId="{A377C327-5EF7-F742-B688-5F8578C50F77}" type="pres">
      <dgm:prSet presAssocID="{2C41A03F-0EC3-4187-AFB9-6A4822BC2F7D}" presName="connectorText" presStyleLbl="sibTrans1D1" presStyleIdx="1" presStyleCnt="6"/>
      <dgm:spPr/>
    </dgm:pt>
    <dgm:pt modelId="{43C4A1BF-778B-984C-8B9E-87B2ED66DDBD}" type="pres">
      <dgm:prSet presAssocID="{D8EA9E6A-4AC6-4140-8F75-01B3DE4664FA}" presName="node" presStyleLbl="node1" presStyleIdx="2" presStyleCnt="7">
        <dgm:presLayoutVars>
          <dgm:bulletEnabled val="1"/>
        </dgm:presLayoutVars>
      </dgm:prSet>
      <dgm:spPr/>
    </dgm:pt>
    <dgm:pt modelId="{27E3F355-0FA1-9D40-94AD-CB1BB379586B}" type="pres">
      <dgm:prSet presAssocID="{74F91816-A8DC-4446-B3A1-C77BF96A1184}" presName="sibTrans" presStyleLbl="sibTrans1D1" presStyleIdx="2" presStyleCnt="6"/>
      <dgm:spPr/>
    </dgm:pt>
    <dgm:pt modelId="{A352655F-6710-7745-9068-7CD68A4191E1}" type="pres">
      <dgm:prSet presAssocID="{74F91816-A8DC-4446-B3A1-C77BF96A1184}" presName="connectorText" presStyleLbl="sibTrans1D1" presStyleIdx="2" presStyleCnt="6"/>
      <dgm:spPr/>
    </dgm:pt>
    <dgm:pt modelId="{6B98C59C-66EC-7B40-8735-119F4D207189}" type="pres">
      <dgm:prSet presAssocID="{2377E6CB-C95B-48BC-8AF5-103972053B29}" presName="node" presStyleLbl="node1" presStyleIdx="3" presStyleCnt="7">
        <dgm:presLayoutVars>
          <dgm:bulletEnabled val="1"/>
        </dgm:presLayoutVars>
      </dgm:prSet>
      <dgm:spPr/>
    </dgm:pt>
    <dgm:pt modelId="{199EB402-CA13-E64B-B489-E3FEEA03D0C7}" type="pres">
      <dgm:prSet presAssocID="{C4E6BA80-E5AF-48ED-A57C-9E830EB3B3FC}" presName="sibTrans" presStyleLbl="sibTrans1D1" presStyleIdx="3" presStyleCnt="6"/>
      <dgm:spPr/>
    </dgm:pt>
    <dgm:pt modelId="{03B77627-B322-8B4D-AC5B-D48DE187B8E1}" type="pres">
      <dgm:prSet presAssocID="{C4E6BA80-E5AF-48ED-A57C-9E830EB3B3FC}" presName="connectorText" presStyleLbl="sibTrans1D1" presStyleIdx="3" presStyleCnt="6"/>
      <dgm:spPr/>
    </dgm:pt>
    <dgm:pt modelId="{B99F9A43-3235-7A45-8A44-765E3039A880}" type="pres">
      <dgm:prSet presAssocID="{7C44EA15-AE8E-4F87-ACEA-2CB5FA6CB0D6}" presName="node" presStyleLbl="node1" presStyleIdx="4" presStyleCnt="7" custLinFactNeighborX="59544" custLinFactNeighborY="-2220">
        <dgm:presLayoutVars>
          <dgm:bulletEnabled val="1"/>
        </dgm:presLayoutVars>
      </dgm:prSet>
      <dgm:spPr/>
    </dgm:pt>
    <dgm:pt modelId="{7B3F5798-DA17-6B4B-9E26-881D2ABA6E00}" type="pres">
      <dgm:prSet presAssocID="{081E5379-AAB5-4425-9C53-DBA619B62358}" presName="sibTrans" presStyleLbl="sibTrans1D1" presStyleIdx="4" presStyleCnt="6"/>
      <dgm:spPr/>
    </dgm:pt>
    <dgm:pt modelId="{F47ED89C-2BA3-2142-B475-CA6B893396AA}" type="pres">
      <dgm:prSet presAssocID="{081E5379-AAB5-4425-9C53-DBA619B62358}" presName="connectorText" presStyleLbl="sibTrans1D1" presStyleIdx="4" presStyleCnt="6"/>
      <dgm:spPr/>
    </dgm:pt>
    <dgm:pt modelId="{F7F6DE43-3909-174A-8124-0E11BECE9052}" type="pres">
      <dgm:prSet presAssocID="{6587F32E-56AF-47DD-9742-0B7C3385637B}" presName="node" presStyleLbl="node1" presStyleIdx="5" presStyleCnt="7" custLinFactNeighborX="59544" custLinFactNeighborY="-2220">
        <dgm:presLayoutVars>
          <dgm:bulletEnabled val="1"/>
        </dgm:presLayoutVars>
      </dgm:prSet>
      <dgm:spPr/>
    </dgm:pt>
    <dgm:pt modelId="{43B09696-C212-664C-B7BA-BFC6B4A8F6D3}" type="pres">
      <dgm:prSet presAssocID="{76DF2173-C42C-4001-A245-26BB1756A6EC}" presName="sibTrans" presStyleLbl="sibTrans1D1" presStyleIdx="5" presStyleCnt="6"/>
      <dgm:spPr/>
    </dgm:pt>
    <dgm:pt modelId="{C6371904-F328-C747-82F8-44C0A6AC4F6F}" type="pres">
      <dgm:prSet presAssocID="{76DF2173-C42C-4001-A245-26BB1756A6EC}" presName="connectorText" presStyleLbl="sibTrans1D1" presStyleIdx="5" presStyleCnt="6"/>
      <dgm:spPr/>
    </dgm:pt>
    <dgm:pt modelId="{3AC1874C-7340-BC43-9A83-FF5D224B0925}" type="pres">
      <dgm:prSet presAssocID="{FE0EA06D-BD22-45FE-8B43-008A3AF0215B}" presName="node" presStyleLbl="node1" presStyleIdx="6" presStyleCnt="7" custLinFactNeighborX="59544" custLinFactNeighborY="-2220">
        <dgm:presLayoutVars>
          <dgm:bulletEnabled val="1"/>
        </dgm:presLayoutVars>
      </dgm:prSet>
      <dgm:spPr/>
    </dgm:pt>
  </dgm:ptLst>
  <dgm:cxnLst>
    <dgm:cxn modelId="{85704308-26F9-A141-8515-7E02C847765C}" type="presOf" srcId="{D8EA9E6A-4AC6-4140-8F75-01B3DE4664FA}" destId="{43C4A1BF-778B-984C-8B9E-87B2ED66DDBD}" srcOrd="0" destOrd="0" presId="urn:microsoft.com/office/officeart/2016/7/layout/RepeatingBendingProcessNew"/>
    <dgm:cxn modelId="{A0D9D208-7C96-2542-AF8A-49D486498940}" type="presOf" srcId="{74F91816-A8DC-4446-B3A1-C77BF96A1184}" destId="{A352655F-6710-7745-9068-7CD68A4191E1}" srcOrd="1" destOrd="0" presId="urn:microsoft.com/office/officeart/2016/7/layout/RepeatingBendingProcessNew"/>
    <dgm:cxn modelId="{4D98830D-4F69-7C44-9B7B-B60729315B0D}" type="presOf" srcId="{081E5379-AAB5-4425-9C53-DBA619B62358}" destId="{7B3F5798-DA17-6B4B-9E26-881D2ABA6E00}" srcOrd="0" destOrd="0" presId="urn:microsoft.com/office/officeart/2016/7/layout/RepeatingBendingProcessNew"/>
    <dgm:cxn modelId="{A10AD316-38F8-CD46-AE15-C3EE33FD2984}" type="presOf" srcId="{2C41A03F-0EC3-4187-AFB9-6A4822BC2F7D}" destId="{A377C327-5EF7-F742-B688-5F8578C50F77}" srcOrd="1" destOrd="0" presId="urn:microsoft.com/office/officeart/2016/7/layout/RepeatingBendingProcessNew"/>
    <dgm:cxn modelId="{1C0F982D-177E-0D43-B2C4-166213AF3987}" type="presOf" srcId="{ECA46359-0FBC-4BA4-9039-A384F9C5D0D7}" destId="{003F7929-D5D6-7243-A78B-530B231857A1}" srcOrd="0" destOrd="0" presId="urn:microsoft.com/office/officeart/2016/7/layout/RepeatingBendingProcessNew"/>
    <dgm:cxn modelId="{5BA33A32-C744-4F7E-B3B6-E67F011FA19A}" srcId="{A956AF4F-2058-47A1-99E9-5308ABBA70E2}" destId="{FE0EA06D-BD22-45FE-8B43-008A3AF0215B}" srcOrd="6" destOrd="0" parTransId="{B3AFAEFB-7523-4AD8-850A-317A54540058}" sibTransId="{355B10A9-A52D-4E94-BA6A-B2EC78173CCE}"/>
    <dgm:cxn modelId="{7F056540-3B9C-B04F-9FED-C8AB70DDD04A}" type="presOf" srcId="{A956AF4F-2058-47A1-99E9-5308ABBA70E2}" destId="{DA64A0F1-6E4B-AB4D-9742-D3EFADDD4A91}" srcOrd="0" destOrd="0" presId="urn:microsoft.com/office/officeart/2016/7/layout/RepeatingBendingProcessNew"/>
    <dgm:cxn modelId="{899AF265-0D53-6F41-90E8-16C8496E1075}" type="presOf" srcId="{C4E6BA80-E5AF-48ED-A57C-9E830EB3B3FC}" destId="{199EB402-CA13-E64B-B489-E3FEEA03D0C7}" srcOrd="0" destOrd="0" presId="urn:microsoft.com/office/officeart/2016/7/layout/RepeatingBendingProcessNew"/>
    <dgm:cxn modelId="{F523774C-8E42-4241-BC40-EC37B5EF9C11}" type="presOf" srcId="{7C44EA15-AE8E-4F87-ACEA-2CB5FA6CB0D6}" destId="{B99F9A43-3235-7A45-8A44-765E3039A880}" srcOrd="0" destOrd="0" presId="urn:microsoft.com/office/officeart/2016/7/layout/RepeatingBendingProcessNew"/>
    <dgm:cxn modelId="{E56D0073-2AB0-F34F-A9B9-94B7D6C37FE3}" type="presOf" srcId="{FE0EA06D-BD22-45FE-8B43-008A3AF0215B}" destId="{3AC1874C-7340-BC43-9A83-FF5D224B0925}" srcOrd="0" destOrd="0" presId="urn:microsoft.com/office/officeart/2016/7/layout/RepeatingBendingProcessNew"/>
    <dgm:cxn modelId="{F2131C57-98E2-8D47-889B-0584639B34D2}" type="presOf" srcId="{2C41A03F-0EC3-4187-AFB9-6A4822BC2F7D}" destId="{83279490-14B8-3D42-BD5C-0DFE9FA4D231}" srcOrd="0" destOrd="0" presId="urn:microsoft.com/office/officeart/2016/7/layout/RepeatingBendingProcessNew"/>
    <dgm:cxn modelId="{4266EF78-B9B9-4D34-9970-9537FD6D019D}" srcId="{A956AF4F-2058-47A1-99E9-5308ABBA70E2}" destId="{7C44EA15-AE8E-4F87-ACEA-2CB5FA6CB0D6}" srcOrd="4" destOrd="0" parTransId="{EE877E1B-7FCC-428B-B67D-D2CEB90E3E2F}" sibTransId="{081E5379-AAB5-4425-9C53-DBA619B62358}"/>
    <dgm:cxn modelId="{78156D82-6BEB-FD45-8C6E-14D577CD84C9}" type="presOf" srcId="{C4E6BA80-E5AF-48ED-A57C-9E830EB3B3FC}" destId="{03B77627-B322-8B4D-AC5B-D48DE187B8E1}" srcOrd="1" destOrd="0" presId="urn:microsoft.com/office/officeart/2016/7/layout/RepeatingBendingProcessNew"/>
    <dgm:cxn modelId="{4AF10F83-758E-264B-BA01-DCF8B1566184}" type="presOf" srcId="{081E5379-AAB5-4425-9C53-DBA619B62358}" destId="{F47ED89C-2BA3-2142-B475-CA6B893396AA}" srcOrd="1" destOrd="0" presId="urn:microsoft.com/office/officeart/2016/7/layout/RepeatingBendingProcessNew"/>
    <dgm:cxn modelId="{F183CA85-82ED-F04E-9B31-964F542743B2}" type="presOf" srcId="{ECA46359-0FBC-4BA4-9039-A384F9C5D0D7}" destId="{FB9AAB79-2EB5-5D4E-8EC5-70BBA6CC3EF0}" srcOrd="1" destOrd="0" presId="urn:microsoft.com/office/officeart/2016/7/layout/RepeatingBendingProcessNew"/>
    <dgm:cxn modelId="{53784991-24EF-F34F-B466-ECD62C0460AB}" type="presOf" srcId="{54796741-0A13-494A-8244-D3BB8C0017BD}" destId="{C3E0D366-6660-124E-A6E0-9269E3D7BC8C}" srcOrd="0" destOrd="0" presId="urn:microsoft.com/office/officeart/2016/7/layout/RepeatingBendingProcessNew"/>
    <dgm:cxn modelId="{99609D9C-B7D8-7E4B-B22D-DE8D4D97006F}" type="presOf" srcId="{74F91816-A8DC-4446-B3A1-C77BF96A1184}" destId="{27E3F355-0FA1-9D40-94AD-CB1BB379586B}" srcOrd="0" destOrd="0" presId="urn:microsoft.com/office/officeart/2016/7/layout/RepeatingBendingProcessNew"/>
    <dgm:cxn modelId="{32F3069F-6A3E-4273-862E-1AC3AABCCA12}" srcId="{A956AF4F-2058-47A1-99E9-5308ABBA70E2}" destId="{54796741-0A13-494A-8244-D3BB8C0017BD}" srcOrd="1" destOrd="0" parTransId="{7488BFE8-8367-4593-918A-1DEBFFA8FBF7}" sibTransId="{2C41A03F-0EC3-4187-AFB9-6A4822BC2F7D}"/>
    <dgm:cxn modelId="{0A06C6C1-4EDC-4017-A628-2DC15E5587DA}" srcId="{A956AF4F-2058-47A1-99E9-5308ABBA70E2}" destId="{2377E6CB-C95B-48BC-8AF5-103972053B29}" srcOrd="3" destOrd="0" parTransId="{B790C05A-2CFA-407C-89F7-94FBD4502BF5}" sibTransId="{C4E6BA80-E5AF-48ED-A57C-9E830EB3B3FC}"/>
    <dgm:cxn modelId="{BFAF2FDA-A72F-184C-9870-1A33D320FFC2}" type="presOf" srcId="{6587F32E-56AF-47DD-9742-0B7C3385637B}" destId="{F7F6DE43-3909-174A-8124-0E11BECE9052}" srcOrd="0" destOrd="0" presId="urn:microsoft.com/office/officeart/2016/7/layout/RepeatingBendingProcessNew"/>
    <dgm:cxn modelId="{0B03CDE4-14F5-7440-9307-C3EA8D99E35F}" type="presOf" srcId="{2377E6CB-C95B-48BC-8AF5-103972053B29}" destId="{6B98C59C-66EC-7B40-8735-119F4D207189}" srcOrd="0" destOrd="0" presId="urn:microsoft.com/office/officeart/2016/7/layout/RepeatingBendingProcessNew"/>
    <dgm:cxn modelId="{02C778E5-28D9-4970-B7A2-33EEA5E8A943}" srcId="{A956AF4F-2058-47A1-99E9-5308ABBA70E2}" destId="{5F76FA06-2EDC-4F2A-9513-A895C9569134}" srcOrd="0" destOrd="0" parTransId="{D0370287-931B-42BB-85C9-92D6636B3AA3}" sibTransId="{ECA46359-0FBC-4BA4-9039-A384F9C5D0D7}"/>
    <dgm:cxn modelId="{98EBC2F3-068E-8547-96B9-47B2DAD63455}" type="presOf" srcId="{76DF2173-C42C-4001-A245-26BB1756A6EC}" destId="{43B09696-C212-664C-B7BA-BFC6B4A8F6D3}" srcOrd="0" destOrd="0" presId="urn:microsoft.com/office/officeart/2016/7/layout/RepeatingBendingProcessNew"/>
    <dgm:cxn modelId="{AE7C38F5-FEA8-4FF0-BD56-6CF8884E4524}" srcId="{A956AF4F-2058-47A1-99E9-5308ABBA70E2}" destId="{6587F32E-56AF-47DD-9742-0B7C3385637B}" srcOrd="5" destOrd="0" parTransId="{17F0870D-0506-40D2-AFEB-97BA3D719D12}" sibTransId="{76DF2173-C42C-4001-A245-26BB1756A6EC}"/>
    <dgm:cxn modelId="{5331A8F8-7D13-5247-92D6-C76B83A3701B}" type="presOf" srcId="{5F76FA06-2EDC-4F2A-9513-A895C9569134}" destId="{C72B7913-A121-CB4A-99B0-B8522AEB89F7}" srcOrd="0" destOrd="0" presId="urn:microsoft.com/office/officeart/2016/7/layout/RepeatingBendingProcessNew"/>
    <dgm:cxn modelId="{69CA8EFB-B413-4F9C-AE4C-0813094500AF}" srcId="{A956AF4F-2058-47A1-99E9-5308ABBA70E2}" destId="{D8EA9E6A-4AC6-4140-8F75-01B3DE4664FA}" srcOrd="2" destOrd="0" parTransId="{DEAC181A-E591-4B97-9D71-0977E82BDDCE}" sibTransId="{74F91816-A8DC-4446-B3A1-C77BF96A1184}"/>
    <dgm:cxn modelId="{B1DA91FE-6CBF-BE4D-82A9-CA3EA170DD27}" type="presOf" srcId="{76DF2173-C42C-4001-A245-26BB1756A6EC}" destId="{C6371904-F328-C747-82F8-44C0A6AC4F6F}" srcOrd="1" destOrd="0" presId="urn:microsoft.com/office/officeart/2016/7/layout/RepeatingBendingProcessNew"/>
    <dgm:cxn modelId="{EFCC5DA7-07A3-9940-8B94-41A97943E3C8}" type="presParOf" srcId="{DA64A0F1-6E4B-AB4D-9742-D3EFADDD4A91}" destId="{C72B7913-A121-CB4A-99B0-B8522AEB89F7}" srcOrd="0" destOrd="0" presId="urn:microsoft.com/office/officeart/2016/7/layout/RepeatingBendingProcessNew"/>
    <dgm:cxn modelId="{A291CE28-8635-E14D-80B1-9CB61A31F633}" type="presParOf" srcId="{DA64A0F1-6E4B-AB4D-9742-D3EFADDD4A91}" destId="{003F7929-D5D6-7243-A78B-530B231857A1}" srcOrd="1" destOrd="0" presId="urn:microsoft.com/office/officeart/2016/7/layout/RepeatingBendingProcessNew"/>
    <dgm:cxn modelId="{8D36A4C1-15E1-6746-AA3C-876261A5BAA7}" type="presParOf" srcId="{003F7929-D5D6-7243-A78B-530B231857A1}" destId="{FB9AAB79-2EB5-5D4E-8EC5-70BBA6CC3EF0}" srcOrd="0" destOrd="0" presId="urn:microsoft.com/office/officeart/2016/7/layout/RepeatingBendingProcessNew"/>
    <dgm:cxn modelId="{91E2A1AD-232B-F846-87AE-3AE5561CBAC9}" type="presParOf" srcId="{DA64A0F1-6E4B-AB4D-9742-D3EFADDD4A91}" destId="{C3E0D366-6660-124E-A6E0-9269E3D7BC8C}" srcOrd="2" destOrd="0" presId="urn:microsoft.com/office/officeart/2016/7/layout/RepeatingBendingProcessNew"/>
    <dgm:cxn modelId="{C66F5356-6718-5040-AC11-C193F69EC1A8}" type="presParOf" srcId="{DA64A0F1-6E4B-AB4D-9742-D3EFADDD4A91}" destId="{83279490-14B8-3D42-BD5C-0DFE9FA4D231}" srcOrd="3" destOrd="0" presId="urn:microsoft.com/office/officeart/2016/7/layout/RepeatingBendingProcessNew"/>
    <dgm:cxn modelId="{A123DD21-E5BB-E94C-BB19-287875CE8E9C}" type="presParOf" srcId="{83279490-14B8-3D42-BD5C-0DFE9FA4D231}" destId="{A377C327-5EF7-F742-B688-5F8578C50F77}" srcOrd="0" destOrd="0" presId="urn:microsoft.com/office/officeart/2016/7/layout/RepeatingBendingProcessNew"/>
    <dgm:cxn modelId="{35488043-C399-AC4A-8584-CF5B59D48F7B}" type="presParOf" srcId="{DA64A0F1-6E4B-AB4D-9742-D3EFADDD4A91}" destId="{43C4A1BF-778B-984C-8B9E-87B2ED66DDBD}" srcOrd="4" destOrd="0" presId="urn:microsoft.com/office/officeart/2016/7/layout/RepeatingBendingProcessNew"/>
    <dgm:cxn modelId="{D5E9B189-D66C-3141-AC41-D7C74EE4C60B}" type="presParOf" srcId="{DA64A0F1-6E4B-AB4D-9742-D3EFADDD4A91}" destId="{27E3F355-0FA1-9D40-94AD-CB1BB379586B}" srcOrd="5" destOrd="0" presId="urn:microsoft.com/office/officeart/2016/7/layout/RepeatingBendingProcessNew"/>
    <dgm:cxn modelId="{FD8E1D67-B9B5-DF41-99DA-C37BF1DCA43F}" type="presParOf" srcId="{27E3F355-0FA1-9D40-94AD-CB1BB379586B}" destId="{A352655F-6710-7745-9068-7CD68A4191E1}" srcOrd="0" destOrd="0" presId="urn:microsoft.com/office/officeart/2016/7/layout/RepeatingBendingProcessNew"/>
    <dgm:cxn modelId="{C5658E29-7EEE-1143-BFC6-654CF20E45EF}" type="presParOf" srcId="{DA64A0F1-6E4B-AB4D-9742-D3EFADDD4A91}" destId="{6B98C59C-66EC-7B40-8735-119F4D207189}" srcOrd="6" destOrd="0" presId="urn:microsoft.com/office/officeart/2016/7/layout/RepeatingBendingProcessNew"/>
    <dgm:cxn modelId="{8E5ED281-333D-4E41-831C-1330AB656C95}" type="presParOf" srcId="{DA64A0F1-6E4B-AB4D-9742-D3EFADDD4A91}" destId="{199EB402-CA13-E64B-B489-E3FEEA03D0C7}" srcOrd="7" destOrd="0" presId="urn:microsoft.com/office/officeart/2016/7/layout/RepeatingBendingProcessNew"/>
    <dgm:cxn modelId="{532698FA-B480-F844-A499-AC3E61288F10}" type="presParOf" srcId="{199EB402-CA13-E64B-B489-E3FEEA03D0C7}" destId="{03B77627-B322-8B4D-AC5B-D48DE187B8E1}" srcOrd="0" destOrd="0" presId="urn:microsoft.com/office/officeart/2016/7/layout/RepeatingBendingProcessNew"/>
    <dgm:cxn modelId="{5DCA1413-6526-264B-86CE-D384EB10F1A5}" type="presParOf" srcId="{DA64A0F1-6E4B-AB4D-9742-D3EFADDD4A91}" destId="{B99F9A43-3235-7A45-8A44-765E3039A880}" srcOrd="8" destOrd="0" presId="urn:microsoft.com/office/officeart/2016/7/layout/RepeatingBendingProcessNew"/>
    <dgm:cxn modelId="{64181E98-06D3-944D-A054-B19EC44F5427}" type="presParOf" srcId="{DA64A0F1-6E4B-AB4D-9742-D3EFADDD4A91}" destId="{7B3F5798-DA17-6B4B-9E26-881D2ABA6E00}" srcOrd="9" destOrd="0" presId="urn:microsoft.com/office/officeart/2016/7/layout/RepeatingBendingProcessNew"/>
    <dgm:cxn modelId="{12B7A804-098F-9B43-8293-FD85100926AA}" type="presParOf" srcId="{7B3F5798-DA17-6B4B-9E26-881D2ABA6E00}" destId="{F47ED89C-2BA3-2142-B475-CA6B893396AA}" srcOrd="0" destOrd="0" presId="urn:microsoft.com/office/officeart/2016/7/layout/RepeatingBendingProcessNew"/>
    <dgm:cxn modelId="{05CBE6E5-4755-2E42-B1E3-D9470AEF73A2}" type="presParOf" srcId="{DA64A0F1-6E4B-AB4D-9742-D3EFADDD4A91}" destId="{F7F6DE43-3909-174A-8124-0E11BECE9052}" srcOrd="10" destOrd="0" presId="urn:microsoft.com/office/officeart/2016/7/layout/RepeatingBendingProcessNew"/>
    <dgm:cxn modelId="{E146A9A2-AB92-174C-B31A-DC1A0EA3D185}" type="presParOf" srcId="{DA64A0F1-6E4B-AB4D-9742-D3EFADDD4A91}" destId="{43B09696-C212-664C-B7BA-BFC6B4A8F6D3}" srcOrd="11" destOrd="0" presId="urn:microsoft.com/office/officeart/2016/7/layout/RepeatingBendingProcessNew"/>
    <dgm:cxn modelId="{73584689-FA48-0249-B6CE-9DF88F58F4C9}" type="presParOf" srcId="{43B09696-C212-664C-B7BA-BFC6B4A8F6D3}" destId="{C6371904-F328-C747-82F8-44C0A6AC4F6F}" srcOrd="0" destOrd="0" presId="urn:microsoft.com/office/officeart/2016/7/layout/RepeatingBendingProcessNew"/>
    <dgm:cxn modelId="{1A62020E-2D2E-C745-8768-ED39C8AE5220}" type="presParOf" srcId="{DA64A0F1-6E4B-AB4D-9742-D3EFADDD4A91}" destId="{3AC1874C-7340-BC43-9A83-FF5D224B0925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22CCAE-F6D7-4528-A064-BBA646A6F7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D6D535E8-F83B-4E75-BD37-7EC0C31FA2C0}">
      <dgm:prSet/>
      <dgm:spPr/>
      <dgm:t>
        <a:bodyPr/>
        <a:lstStyle/>
        <a:p>
          <a:r>
            <a:rPr lang="en-US"/>
            <a:t>The project's scope and results have been limited due to incomplete data on completed pregnancies.</a:t>
          </a:r>
        </a:p>
      </dgm:t>
    </dgm:pt>
    <dgm:pt modelId="{CCECD479-8C62-482A-A114-058AF6564ADE}" type="parTrans" cxnId="{B0062C30-B847-46AE-A63D-E97F9B0CD0CC}">
      <dgm:prSet/>
      <dgm:spPr/>
      <dgm:t>
        <a:bodyPr/>
        <a:lstStyle/>
        <a:p>
          <a:endParaRPr lang="en-US"/>
        </a:p>
      </dgm:t>
    </dgm:pt>
    <dgm:pt modelId="{00DC2CFE-6DA4-4892-ACD3-3F672CB85DD2}" type="sibTrans" cxnId="{B0062C30-B847-46AE-A63D-E97F9B0CD0CC}">
      <dgm:prSet/>
      <dgm:spPr/>
      <dgm:t>
        <a:bodyPr/>
        <a:lstStyle/>
        <a:p>
          <a:endParaRPr lang="en-US"/>
        </a:p>
      </dgm:t>
    </dgm:pt>
    <dgm:pt modelId="{D1E29422-52C3-4254-AB34-0877B61E3F7C}">
      <dgm:prSet/>
      <dgm:spPr/>
      <dgm:t>
        <a:bodyPr/>
        <a:lstStyle/>
        <a:p>
          <a:r>
            <a:rPr lang="en-US"/>
            <a:t>In the future, having access to more patient data would improve the accuracy of classifying new pregnancies without requiring synthetic data generation.</a:t>
          </a:r>
        </a:p>
      </dgm:t>
    </dgm:pt>
    <dgm:pt modelId="{56780B77-CB6C-429B-85EE-A8A934FEDA44}" type="parTrans" cxnId="{987382D9-CF05-4D96-8815-77EB1DC8BF78}">
      <dgm:prSet/>
      <dgm:spPr/>
      <dgm:t>
        <a:bodyPr/>
        <a:lstStyle/>
        <a:p>
          <a:endParaRPr lang="en-US"/>
        </a:p>
      </dgm:t>
    </dgm:pt>
    <dgm:pt modelId="{BDC545A1-EB36-4AF2-BC84-D76CFE5787C6}" type="sibTrans" cxnId="{987382D9-CF05-4D96-8815-77EB1DC8BF78}">
      <dgm:prSet/>
      <dgm:spPr/>
      <dgm:t>
        <a:bodyPr/>
        <a:lstStyle/>
        <a:p>
          <a:endParaRPr lang="en-US"/>
        </a:p>
      </dgm:t>
    </dgm:pt>
    <dgm:pt modelId="{2CB3EE9B-7145-422D-8DBF-737901ADBA8A}">
      <dgm:prSet/>
      <dgm:spPr/>
      <dgm:t>
        <a:bodyPr/>
        <a:lstStyle/>
        <a:p>
          <a:r>
            <a:rPr lang="en-US"/>
            <a:t>Additional demographic, biological, historical, and clinical factors could be included in future data to increase accuracy in predicting outcomes for new pregnancies.</a:t>
          </a:r>
        </a:p>
      </dgm:t>
    </dgm:pt>
    <dgm:pt modelId="{BEA375BE-AAEE-4149-AB02-C9E4495BDD73}" type="parTrans" cxnId="{5A223633-6CDD-4503-B69C-10F7C2D6DC41}">
      <dgm:prSet/>
      <dgm:spPr/>
      <dgm:t>
        <a:bodyPr/>
        <a:lstStyle/>
        <a:p>
          <a:endParaRPr lang="en-US"/>
        </a:p>
      </dgm:t>
    </dgm:pt>
    <dgm:pt modelId="{4576A17B-F897-4D2F-852B-714E4B4F6020}" type="sibTrans" cxnId="{5A223633-6CDD-4503-B69C-10F7C2D6DC41}">
      <dgm:prSet/>
      <dgm:spPr/>
      <dgm:t>
        <a:bodyPr/>
        <a:lstStyle/>
        <a:p>
          <a:endParaRPr lang="en-US"/>
        </a:p>
      </dgm:t>
    </dgm:pt>
    <dgm:pt modelId="{62C716CE-4848-4A6E-AE9A-4C1A732C63DE}" type="pres">
      <dgm:prSet presAssocID="{EC22CCAE-F6D7-4528-A064-BBA646A6F740}" presName="root" presStyleCnt="0">
        <dgm:presLayoutVars>
          <dgm:dir/>
          <dgm:resizeHandles val="exact"/>
        </dgm:presLayoutVars>
      </dgm:prSet>
      <dgm:spPr/>
    </dgm:pt>
    <dgm:pt modelId="{9271A368-A278-4B57-8B00-0E32C83F7933}" type="pres">
      <dgm:prSet presAssocID="{D6D535E8-F83B-4E75-BD37-7EC0C31FA2C0}" presName="compNode" presStyleCnt="0"/>
      <dgm:spPr/>
    </dgm:pt>
    <dgm:pt modelId="{24CDC304-B697-4FC9-BC80-335ECD40C153}" type="pres">
      <dgm:prSet presAssocID="{D6D535E8-F83B-4E75-BD37-7EC0C31FA2C0}" presName="bgRect" presStyleLbl="bgShp" presStyleIdx="0" presStyleCnt="3"/>
      <dgm:spPr/>
    </dgm:pt>
    <dgm:pt modelId="{DC474596-B3DE-4E29-A3D3-287BADE6265F}" type="pres">
      <dgm:prSet presAssocID="{D6D535E8-F83B-4E75-BD37-7EC0C31FA2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7041881-2FB7-4753-8472-4A1D4C181BD7}" type="pres">
      <dgm:prSet presAssocID="{D6D535E8-F83B-4E75-BD37-7EC0C31FA2C0}" presName="spaceRect" presStyleCnt="0"/>
      <dgm:spPr/>
    </dgm:pt>
    <dgm:pt modelId="{0EA8947C-1D19-4C41-AD95-B5A04D011517}" type="pres">
      <dgm:prSet presAssocID="{D6D535E8-F83B-4E75-BD37-7EC0C31FA2C0}" presName="parTx" presStyleLbl="revTx" presStyleIdx="0" presStyleCnt="3">
        <dgm:presLayoutVars>
          <dgm:chMax val="0"/>
          <dgm:chPref val="0"/>
        </dgm:presLayoutVars>
      </dgm:prSet>
      <dgm:spPr/>
    </dgm:pt>
    <dgm:pt modelId="{88C19266-8404-4744-8EF8-E6031DDA0AF8}" type="pres">
      <dgm:prSet presAssocID="{00DC2CFE-6DA4-4892-ACD3-3F672CB85DD2}" presName="sibTrans" presStyleCnt="0"/>
      <dgm:spPr/>
    </dgm:pt>
    <dgm:pt modelId="{9EE36617-FD2A-488B-9D37-9789DD4B2A38}" type="pres">
      <dgm:prSet presAssocID="{D1E29422-52C3-4254-AB34-0877B61E3F7C}" presName="compNode" presStyleCnt="0"/>
      <dgm:spPr/>
    </dgm:pt>
    <dgm:pt modelId="{B64C7695-4F59-4E49-8EE1-F9D574E71CC2}" type="pres">
      <dgm:prSet presAssocID="{D1E29422-52C3-4254-AB34-0877B61E3F7C}" presName="bgRect" presStyleLbl="bgShp" presStyleIdx="1" presStyleCnt="3"/>
      <dgm:spPr/>
    </dgm:pt>
    <dgm:pt modelId="{F0ABF93F-32C0-46C1-B044-49273A7901E4}" type="pres">
      <dgm:prSet presAssocID="{D1E29422-52C3-4254-AB34-0877B61E3F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2AAA38-14A2-47C9-B849-3A82B481C392}" type="pres">
      <dgm:prSet presAssocID="{D1E29422-52C3-4254-AB34-0877B61E3F7C}" presName="spaceRect" presStyleCnt="0"/>
      <dgm:spPr/>
    </dgm:pt>
    <dgm:pt modelId="{935AD25B-F730-4848-AF6C-8B679DE5CC6B}" type="pres">
      <dgm:prSet presAssocID="{D1E29422-52C3-4254-AB34-0877B61E3F7C}" presName="parTx" presStyleLbl="revTx" presStyleIdx="1" presStyleCnt="3">
        <dgm:presLayoutVars>
          <dgm:chMax val="0"/>
          <dgm:chPref val="0"/>
        </dgm:presLayoutVars>
      </dgm:prSet>
      <dgm:spPr/>
    </dgm:pt>
    <dgm:pt modelId="{2D5356AB-900D-46F7-89ED-2408E3287938}" type="pres">
      <dgm:prSet presAssocID="{BDC545A1-EB36-4AF2-BC84-D76CFE5787C6}" presName="sibTrans" presStyleCnt="0"/>
      <dgm:spPr/>
    </dgm:pt>
    <dgm:pt modelId="{2DB11094-C47A-4847-A30A-71F514841440}" type="pres">
      <dgm:prSet presAssocID="{2CB3EE9B-7145-422D-8DBF-737901ADBA8A}" presName="compNode" presStyleCnt="0"/>
      <dgm:spPr/>
    </dgm:pt>
    <dgm:pt modelId="{8D193273-29E0-4C42-B427-B7583EF2A81D}" type="pres">
      <dgm:prSet presAssocID="{2CB3EE9B-7145-422D-8DBF-737901ADBA8A}" presName="bgRect" presStyleLbl="bgShp" presStyleIdx="2" presStyleCnt="3"/>
      <dgm:spPr/>
    </dgm:pt>
    <dgm:pt modelId="{1C543F47-8D43-4654-9390-EEBBE9A976A1}" type="pres">
      <dgm:prSet presAssocID="{2CB3EE9B-7145-422D-8DBF-737901ADB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0A5E434-9383-4857-8EB9-9EABE42AB21E}" type="pres">
      <dgm:prSet presAssocID="{2CB3EE9B-7145-422D-8DBF-737901ADBA8A}" presName="spaceRect" presStyleCnt="0"/>
      <dgm:spPr/>
    </dgm:pt>
    <dgm:pt modelId="{807773A4-D4AD-4790-B09B-E727E1024D9A}" type="pres">
      <dgm:prSet presAssocID="{2CB3EE9B-7145-422D-8DBF-737901ADB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60DDD03-9588-EF4D-AC08-EAD609B0F722}" type="presOf" srcId="{D1E29422-52C3-4254-AB34-0877B61E3F7C}" destId="{935AD25B-F730-4848-AF6C-8B679DE5CC6B}" srcOrd="0" destOrd="0" presId="urn:microsoft.com/office/officeart/2018/2/layout/IconVerticalSolidList"/>
    <dgm:cxn modelId="{80219A1A-8950-ED44-B752-AA96C2BB7A16}" type="presOf" srcId="{EC22CCAE-F6D7-4528-A064-BBA646A6F740}" destId="{62C716CE-4848-4A6E-AE9A-4C1A732C63DE}" srcOrd="0" destOrd="0" presId="urn:microsoft.com/office/officeart/2018/2/layout/IconVerticalSolidList"/>
    <dgm:cxn modelId="{B0062C30-B847-46AE-A63D-E97F9B0CD0CC}" srcId="{EC22CCAE-F6D7-4528-A064-BBA646A6F740}" destId="{D6D535E8-F83B-4E75-BD37-7EC0C31FA2C0}" srcOrd="0" destOrd="0" parTransId="{CCECD479-8C62-482A-A114-058AF6564ADE}" sibTransId="{00DC2CFE-6DA4-4892-ACD3-3F672CB85DD2}"/>
    <dgm:cxn modelId="{5A223633-6CDD-4503-B69C-10F7C2D6DC41}" srcId="{EC22CCAE-F6D7-4528-A064-BBA646A6F740}" destId="{2CB3EE9B-7145-422D-8DBF-737901ADBA8A}" srcOrd="2" destOrd="0" parTransId="{BEA375BE-AAEE-4149-AB02-C9E4495BDD73}" sibTransId="{4576A17B-F897-4D2F-852B-714E4B4F6020}"/>
    <dgm:cxn modelId="{BF5A4D3F-07B3-114E-8E96-031C89210AB0}" type="presOf" srcId="{2CB3EE9B-7145-422D-8DBF-737901ADBA8A}" destId="{807773A4-D4AD-4790-B09B-E727E1024D9A}" srcOrd="0" destOrd="0" presId="urn:microsoft.com/office/officeart/2018/2/layout/IconVerticalSolidList"/>
    <dgm:cxn modelId="{987382D9-CF05-4D96-8815-77EB1DC8BF78}" srcId="{EC22CCAE-F6D7-4528-A064-BBA646A6F740}" destId="{D1E29422-52C3-4254-AB34-0877B61E3F7C}" srcOrd="1" destOrd="0" parTransId="{56780B77-CB6C-429B-85EE-A8A934FEDA44}" sibTransId="{BDC545A1-EB36-4AF2-BC84-D76CFE5787C6}"/>
    <dgm:cxn modelId="{AA20B6DD-8410-8541-9DDE-8EAF0D5F3F48}" type="presOf" srcId="{D6D535E8-F83B-4E75-BD37-7EC0C31FA2C0}" destId="{0EA8947C-1D19-4C41-AD95-B5A04D011517}" srcOrd="0" destOrd="0" presId="urn:microsoft.com/office/officeart/2018/2/layout/IconVerticalSolidList"/>
    <dgm:cxn modelId="{5881D7A3-7C59-BE45-9927-E5B8CD9BA01D}" type="presParOf" srcId="{62C716CE-4848-4A6E-AE9A-4C1A732C63DE}" destId="{9271A368-A278-4B57-8B00-0E32C83F7933}" srcOrd="0" destOrd="0" presId="urn:microsoft.com/office/officeart/2018/2/layout/IconVerticalSolidList"/>
    <dgm:cxn modelId="{B4D98646-D18E-B248-BD0C-78A383680363}" type="presParOf" srcId="{9271A368-A278-4B57-8B00-0E32C83F7933}" destId="{24CDC304-B697-4FC9-BC80-335ECD40C153}" srcOrd="0" destOrd="0" presId="urn:microsoft.com/office/officeart/2018/2/layout/IconVerticalSolidList"/>
    <dgm:cxn modelId="{A74AB94F-4309-1D44-8EFD-5490EA16704E}" type="presParOf" srcId="{9271A368-A278-4B57-8B00-0E32C83F7933}" destId="{DC474596-B3DE-4E29-A3D3-287BADE6265F}" srcOrd="1" destOrd="0" presId="urn:microsoft.com/office/officeart/2018/2/layout/IconVerticalSolidList"/>
    <dgm:cxn modelId="{A0E55C8F-6946-A146-B14D-2E042026330E}" type="presParOf" srcId="{9271A368-A278-4B57-8B00-0E32C83F7933}" destId="{27041881-2FB7-4753-8472-4A1D4C181BD7}" srcOrd="2" destOrd="0" presId="urn:microsoft.com/office/officeart/2018/2/layout/IconVerticalSolidList"/>
    <dgm:cxn modelId="{6D239984-B043-7C4B-BB99-202C14A685D8}" type="presParOf" srcId="{9271A368-A278-4B57-8B00-0E32C83F7933}" destId="{0EA8947C-1D19-4C41-AD95-B5A04D011517}" srcOrd="3" destOrd="0" presId="urn:microsoft.com/office/officeart/2018/2/layout/IconVerticalSolidList"/>
    <dgm:cxn modelId="{D8074A14-FE9A-6341-816E-A274F677907D}" type="presParOf" srcId="{62C716CE-4848-4A6E-AE9A-4C1A732C63DE}" destId="{88C19266-8404-4744-8EF8-E6031DDA0AF8}" srcOrd="1" destOrd="0" presId="urn:microsoft.com/office/officeart/2018/2/layout/IconVerticalSolidList"/>
    <dgm:cxn modelId="{384BBBBA-C611-5F4D-B8E3-91A77AAD1A30}" type="presParOf" srcId="{62C716CE-4848-4A6E-AE9A-4C1A732C63DE}" destId="{9EE36617-FD2A-488B-9D37-9789DD4B2A38}" srcOrd="2" destOrd="0" presId="urn:microsoft.com/office/officeart/2018/2/layout/IconVerticalSolidList"/>
    <dgm:cxn modelId="{905AC5FF-C422-D547-AD97-D7D53FD98E12}" type="presParOf" srcId="{9EE36617-FD2A-488B-9D37-9789DD4B2A38}" destId="{B64C7695-4F59-4E49-8EE1-F9D574E71CC2}" srcOrd="0" destOrd="0" presId="urn:microsoft.com/office/officeart/2018/2/layout/IconVerticalSolidList"/>
    <dgm:cxn modelId="{AA4A278D-639A-A141-BAB9-58FB795B8755}" type="presParOf" srcId="{9EE36617-FD2A-488B-9D37-9789DD4B2A38}" destId="{F0ABF93F-32C0-46C1-B044-49273A7901E4}" srcOrd="1" destOrd="0" presId="urn:microsoft.com/office/officeart/2018/2/layout/IconVerticalSolidList"/>
    <dgm:cxn modelId="{E87E1C34-D8EC-C745-A6E5-4DAFABDD55D0}" type="presParOf" srcId="{9EE36617-FD2A-488B-9D37-9789DD4B2A38}" destId="{162AAA38-14A2-47C9-B849-3A82B481C392}" srcOrd="2" destOrd="0" presId="urn:microsoft.com/office/officeart/2018/2/layout/IconVerticalSolidList"/>
    <dgm:cxn modelId="{2CFD8A3D-C7BE-5A4B-B8AE-41013321370E}" type="presParOf" srcId="{9EE36617-FD2A-488B-9D37-9789DD4B2A38}" destId="{935AD25B-F730-4848-AF6C-8B679DE5CC6B}" srcOrd="3" destOrd="0" presId="urn:microsoft.com/office/officeart/2018/2/layout/IconVerticalSolidList"/>
    <dgm:cxn modelId="{2439F1EC-5FA6-6443-BA15-71CA53A5AA19}" type="presParOf" srcId="{62C716CE-4848-4A6E-AE9A-4C1A732C63DE}" destId="{2D5356AB-900D-46F7-89ED-2408E3287938}" srcOrd="3" destOrd="0" presId="urn:microsoft.com/office/officeart/2018/2/layout/IconVerticalSolidList"/>
    <dgm:cxn modelId="{F75E5E9C-32F8-9040-A3C4-B3A4C8DBF272}" type="presParOf" srcId="{62C716CE-4848-4A6E-AE9A-4C1A732C63DE}" destId="{2DB11094-C47A-4847-A30A-71F514841440}" srcOrd="4" destOrd="0" presId="urn:microsoft.com/office/officeart/2018/2/layout/IconVerticalSolidList"/>
    <dgm:cxn modelId="{8BF6C129-147F-644A-A791-5D3FEAA357CC}" type="presParOf" srcId="{2DB11094-C47A-4847-A30A-71F514841440}" destId="{8D193273-29E0-4C42-B427-B7583EF2A81D}" srcOrd="0" destOrd="0" presId="urn:microsoft.com/office/officeart/2018/2/layout/IconVerticalSolidList"/>
    <dgm:cxn modelId="{C7F6D59C-6EE7-EF47-80A0-F5D58886DB48}" type="presParOf" srcId="{2DB11094-C47A-4847-A30A-71F514841440}" destId="{1C543F47-8D43-4654-9390-EEBBE9A976A1}" srcOrd="1" destOrd="0" presId="urn:microsoft.com/office/officeart/2018/2/layout/IconVerticalSolidList"/>
    <dgm:cxn modelId="{549AC93A-1F9B-844A-A252-95FCAC034ECF}" type="presParOf" srcId="{2DB11094-C47A-4847-A30A-71F514841440}" destId="{A0A5E434-9383-4857-8EB9-9EABE42AB21E}" srcOrd="2" destOrd="0" presId="urn:microsoft.com/office/officeart/2018/2/layout/IconVerticalSolidList"/>
    <dgm:cxn modelId="{F8703513-ECC1-2A47-A2E1-FCE9B9D88CEB}" type="presParOf" srcId="{2DB11094-C47A-4847-A30A-71F514841440}" destId="{807773A4-D4AD-4790-B09B-E727E1024D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01E816-0290-4D4B-B653-AA37194FEDE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C019F4-3522-423E-BA55-22C1331814E8}">
      <dgm:prSet/>
      <dgm:spPr/>
      <dgm:t>
        <a:bodyPr/>
        <a:lstStyle/>
        <a:p>
          <a:r>
            <a:rPr lang="en-US" dirty="0"/>
            <a:t>This project analyzed data on completed pregnancies to determine risk levels of new and ongoing pregnancies and identified issues faced by patients during their pregnancies.</a:t>
          </a:r>
        </a:p>
      </dgm:t>
    </dgm:pt>
    <dgm:pt modelId="{25B715A8-E01C-41AD-B0AF-E8CE576C2891}" type="parTrans" cxnId="{52A9C1E0-2C20-442A-AFC6-82F0701F01C9}">
      <dgm:prSet/>
      <dgm:spPr/>
      <dgm:t>
        <a:bodyPr/>
        <a:lstStyle/>
        <a:p>
          <a:endParaRPr lang="en-US"/>
        </a:p>
      </dgm:t>
    </dgm:pt>
    <dgm:pt modelId="{63A6B52B-BD66-4CB0-962C-BA3FEAF44039}" type="sibTrans" cxnId="{52A9C1E0-2C20-442A-AFC6-82F0701F01C9}">
      <dgm:prSet/>
      <dgm:spPr/>
      <dgm:t>
        <a:bodyPr/>
        <a:lstStyle/>
        <a:p>
          <a:endParaRPr lang="en-US"/>
        </a:p>
      </dgm:t>
    </dgm:pt>
    <dgm:pt modelId="{5AD2FC1E-B9B0-49BB-94BC-902FC62545E7}">
      <dgm:prSet/>
      <dgm:spPr/>
      <dgm:t>
        <a:bodyPr/>
        <a:lstStyle/>
        <a:p>
          <a:r>
            <a:rPr lang="en-US" dirty="0"/>
            <a:t>The machine learning model developed can classify new pregnancies based on their risk factors and has the potential to improve pregnancy outcomes by identifying and addressing risk factors early on.</a:t>
          </a:r>
        </a:p>
      </dgm:t>
    </dgm:pt>
    <dgm:pt modelId="{0EFBF27D-878B-4BE6-A0D0-4CB22FE80F3D}" type="parTrans" cxnId="{C2882412-1C98-400A-8238-EDA100CDC38B}">
      <dgm:prSet/>
      <dgm:spPr/>
      <dgm:t>
        <a:bodyPr/>
        <a:lstStyle/>
        <a:p>
          <a:endParaRPr lang="en-US"/>
        </a:p>
      </dgm:t>
    </dgm:pt>
    <dgm:pt modelId="{633487C1-FB65-449D-8ACB-389BBF9B23EE}" type="sibTrans" cxnId="{C2882412-1C98-400A-8238-EDA100CDC38B}">
      <dgm:prSet/>
      <dgm:spPr/>
      <dgm:t>
        <a:bodyPr/>
        <a:lstStyle/>
        <a:p>
          <a:endParaRPr lang="en-US"/>
        </a:p>
      </dgm:t>
    </dgm:pt>
    <dgm:pt modelId="{31D6C223-C496-9D41-B51B-8033EE8FB406}" type="pres">
      <dgm:prSet presAssocID="{0201E816-0290-4D4B-B653-AA37194FED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B62ACA-EE30-DD46-A2AC-72B6FC39B3F3}" type="pres">
      <dgm:prSet presAssocID="{40C019F4-3522-423E-BA55-22C1331814E8}" presName="hierRoot1" presStyleCnt="0"/>
      <dgm:spPr/>
    </dgm:pt>
    <dgm:pt modelId="{5330E95F-8E5E-E24E-B2D5-C767E68C1792}" type="pres">
      <dgm:prSet presAssocID="{40C019F4-3522-423E-BA55-22C1331814E8}" presName="composite" presStyleCnt="0"/>
      <dgm:spPr/>
    </dgm:pt>
    <dgm:pt modelId="{667494C6-E3E2-1947-948E-06CE6738FFC4}" type="pres">
      <dgm:prSet presAssocID="{40C019F4-3522-423E-BA55-22C1331814E8}" presName="background" presStyleLbl="node0" presStyleIdx="0" presStyleCnt="2"/>
      <dgm:spPr/>
    </dgm:pt>
    <dgm:pt modelId="{6A89F435-91BB-E442-A37E-ADBCE020C8F3}" type="pres">
      <dgm:prSet presAssocID="{40C019F4-3522-423E-BA55-22C1331814E8}" presName="text" presStyleLbl="fgAcc0" presStyleIdx="0" presStyleCnt="2">
        <dgm:presLayoutVars>
          <dgm:chPref val="3"/>
        </dgm:presLayoutVars>
      </dgm:prSet>
      <dgm:spPr/>
    </dgm:pt>
    <dgm:pt modelId="{0882150E-8315-0448-93B2-CD0002408B89}" type="pres">
      <dgm:prSet presAssocID="{40C019F4-3522-423E-BA55-22C1331814E8}" presName="hierChild2" presStyleCnt="0"/>
      <dgm:spPr/>
    </dgm:pt>
    <dgm:pt modelId="{003A3B41-202D-E546-97BF-6F480CA2A9A8}" type="pres">
      <dgm:prSet presAssocID="{5AD2FC1E-B9B0-49BB-94BC-902FC62545E7}" presName="hierRoot1" presStyleCnt="0"/>
      <dgm:spPr/>
    </dgm:pt>
    <dgm:pt modelId="{D106DD85-3B42-6540-B8F3-BFC84F3CABF4}" type="pres">
      <dgm:prSet presAssocID="{5AD2FC1E-B9B0-49BB-94BC-902FC62545E7}" presName="composite" presStyleCnt="0"/>
      <dgm:spPr/>
    </dgm:pt>
    <dgm:pt modelId="{A6A49B76-422F-854A-BFFE-9D61F0758AD9}" type="pres">
      <dgm:prSet presAssocID="{5AD2FC1E-B9B0-49BB-94BC-902FC62545E7}" presName="background" presStyleLbl="node0" presStyleIdx="1" presStyleCnt="2"/>
      <dgm:spPr/>
    </dgm:pt>
    <dgm:pt modelId="{3C96CD20-0C63-874A-AD5F-330DEDD6E56E}" type="pres">
      <dgm:prSet presAssocID="{5AD2FC1E-B9B0-49BB-94BC-902FC62545E7}" presName="text" presStyleLbl="fgAcc0" presStyleIdx="1" presStyleCnt="2">
        <dgm:presLayoutVars>
          <dgm:chPref val="3"/>
        </dgm:presLayoutVars>
      </dgm:prSet>
      <dgm:spPr/>
    </dgm:pt>
    <dgm:pt modelId="{DB59D52E-C035-904C-8B87-C2E01BD76EB7}" type="pres">
      <dgm:prSet presAssocID="{5AD2FC1E-B9B0-49BB-94BC-902FC62545E7}" presName="hierChild2" presStyleCnt="0"/>
      <dgm:spPr/>
    </dgm:pt>
  </dgm:ptLst>
  <dgm:cxnLst>
    <dgm:cxn modelId="{C2882412-1C98-400A-8238-EDA100CDC38B}" srcId="{0201E816-0290-4D4B-B653-AA37194FEDE7}" destId="{5AD2FC1E-B9B0-49BB-94BC-902FC62545E7}" srcOrd="1" destOrd="0" parTransId="{0EFBF27D-878B-4BE6-A0D0-4CB22FE80F3D}" sibTransId="{633487C1-FB65-449D-8ACB-389BBF9B23EE}"/>
    <dgm:cxn modelId="{699E0D2A-7B30-C142-B2E5-A37A64EBA8F5}" type="presOf" srcId="{0201E816-0290-4D4B-B653-AA37194FEDE7}" destId="{31D6C223-C496-9D41-B51B-8033EE8FB406}" srcOrd="0" destOrd="0" presId="urn:microsoft.com/office/officeart/2005/8/layout/hierarchy1"/>
    <dgm:cxn modelId="{52A9C1E0-2C20-442A-AFC6-82F0701F01C9}" srcId="{0201E816-0290-4D4B-B653-AA37194FEDE7}" destId="{40C019F4-3522-423E-BA55-22C1331814E8}" srcOrd="0" destOrd="0" parTransId="{25B715A8-E01C-41AD-B0AF-E8CE576C2891}" sibTransId="{63A6B52B-BD66-4CB0-962C-BA3FEAF44039}"/>
    <dgm:cxn modelId="{5BF844F8-E43B-D541-94D8-03DB50830BE3}" type="presOf" srcId="{40C019F4-3522-423E-BA55-22C1331814E8}" destId="{6A89F435-91BB-E442-A37E-ADBCE020C8F3}" srcOrd="0" destOrd="0" presId="urn:microsoft.com/office/officeart/2005/8/layout/hierarchy1"/>
    <dgm:cxn modelId="{7A8FB2F9-DAC2-FE4D-898C-D8CDB4FEB3C6}" type="presOf" srcId="{5AD2FC1E-B9B0-49BB-94BC-902FC62545E7}" destId="{3C96CD20-0C63-874A-AD5F-330DEDD6E56E}" srcOrd="0" destOrd="0" presId="urn:microsoft.com/office/officeart/2005/8/layout/hierarchy1"/>
    <dgm:cxn modelId="{3E06EFEE-6EFC-8148-85FF-DD29615549DA}" type="presParOf" srcId="{31D6C223-C496-9D41-B51B-8033EE8FB406}" destId="{32B62ACA-EE30-DD46-A2AC-72B6FC39B3F3}" srcOrd="0" destOrd="0" presId="urn:microsoft.com/office/officeart/2005/8/layout/hierarchy1"/>
    <dgm:cxn modelId="{AF144020-5493-2545-9CE2-E3571CB07139}" type="presParOf" srcId="{32B62ACA-EE30-DD46-A2AC-72B6FC39B3F3}" destId="{5330E95F-8E5E-E24E-B2D5-C767E68C1792}" srcOrd="0" destOrd="0" presId="urn:microsoft.com/office/officeart/2005/8/layout/hierarchy1"/>
    <dgm:cxn modelId="{F79A89A1-8DA4-4C43-833C-FBF4470AD01D}" type="presParOf" srcId="{5330E95F-8E5E-E24E-B2D5-C767E68C1792}" destId="{667494C6-E3E2-1947-948E-06CE6738FFC4}" srcOrd="0" destOrd="0" presId="urn:microsoft.com/office/officeart/2005/8/layout/hierarchy1"/>
    <dgm:cxn modelId="{4BAA41AF-5719-2E4F-8318-716D7FFE2931}" type="presParOf" srcId="{5330E95F-8E5E-E24E-B2D5-C767E68C1792}" destId="{6A89F435-91BB-E442-A37E-ADBCE020C8F3}" srcOrd="1" destOrd="0" presId="urn:microsoft.com/office/officeart/2005/8/layout/hierarchy1"/>
    <dgm:cxn modelId="{D76207A9-64B5-C547-9532-5567B27E6CF6}" type="presParOf" srcId="{32B62ACA-EE30-DD46-A2AC-72B6FC39B3F3}" destId="{0882150E-8315-0448-93B2-CD0002408B89}" srcOrd="1" destOrd="0" presId="urn:microsoft.com/office/officeart/2005/8/layout/hierarchy1"/>
    <dgm:cxn modelId="{B3194D97-050C-FE42-9839-56DD3B8361E6}" type="presParOf" srcId="{31D6C223-C496-9D41-B51B-8033EE8FB406}" destId="{003A3B41-202D-E546-97BF-6F480CA2A9A8}" srcOrd="1" destOrd="0" presId="urn:microsoft.com/office/officeart/2005/8/layout/hierarchy1"/>
    <dgm:cxn modelId="{FCCE7C29-2E60-D24E-8F8A-87E68B50FE0A}" type="presParOf" srcId="{003A3B41-202D-E546-97BF-6F480CA2A9A8}" destId="{D106DD85-3B42-6540-B8F3-BFC84F3CABF4}" srcOrd="0" destOrd="0" presId="urn:microsoft.com/office/officeart/2005/8/layout/hierarchy1"/>
    <dgm:cxn modelId="{16AE24FD-845A-9846-89FA-9E7DE66D4B9F}" type="presParOf" srcId="{D106DD85-3B42-6540-B8F3-BFC84F3CABF4}" destId="{A6A49B76-422F-854A-BFFE-9D61F0758AD9}" srcOrd="0" destOrd="0" presId="urn:microsoft.com/office/officeart/2005/8/layout/hierarchy1"/>
    <dgm:cxn modelId="{E9E6FA88-EFE9-C043-A68E-279D244D1896}" type="presParOf" srcId="{D106DD85-3B42-6540-B8F3-BFC84F3CABF4}" destId="{3C96CD20-0C63-874A-AD5F-330DEDD6E56E}" srcOrd="1" destOrd="0" presId="urn:microsoft.com/office/officeart/2005/8/layout/hierarchy1"/>
    <dgm:cxn modelId="{72F1FF21-8A26-1748-84ED-984A336F0378}" type="presParOf" srcId="{003A3B41-202D-E546-97BF-6F480CA2A9A8}" destId="{DB59D52E-C035-904C-8B87-C2E01BD76E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1B475-D1D5-614A-AD97-24D291E28AAA}">
      <dsp:nvSpPr>
        <dsp:cNvPr id="0" name=""/>
        <dsp:cNvSpPr/>
      </dsp:nvSpPr>
      <dsp:spPr>
        <a:xfrm>
          <a:off x="0" y="177245"/>
          <a:ext cx="5592465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Organization: Metronomic, Inc.</a:t>
          </a:r>
        </a:p>
      </dsp:txBody>
      <dsp:txXfrm>
        <a:off x="21704" y="198949"/>
        <a:ext cx="5549057" cy="401192"/>
      </dsp:txXfrm>
    </dsp:sp>
    <dsp:sp modelId="{E617E624-E364-E445-8DC2-9155D2A6C075}">
      <dsp:nvSpPr>
        <dsp:cNvPr id="0" name=""/>
        <dsp:cNvSpPr/>
      </dsp:nvSpPr>
      <dsp:spPr>
        <a:xfrm>
          <a:off x="0" y="676565"/>
          <a:ext cx="5592465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POC: Dr. Sujith Krishnan, CEO</a:t>
          </a:r>
        </a:p>
      </dsp:txBody>
      <dsp:txXfrm>
        <a:off x="21704" y="698269"/>
        <a:ext cx="5549057" cy="401192"/>
      </dsp:txXfrm>
    </dsp:sp>
    <dsp:sp modelId="{620F8DC5-B267-8A46-8BA2-2B67D2E4AA9C}">
      <dsp:nvSpPr>
        <dsp:cNvPr id="0" name=""/>
        <dsp:cNvSpPr/>
      </dsp:nvSpPr>
      <dsp:spPr>
        <a:xfrm>
          <a:off x="0" y="1290980"/>
          <a:ext cx="5592465" cy="2202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61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Overview:</a:t>
          </a:r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/>
            <a:t>Metronomic's</a:t>
          </a:r>
          <a:r>
            <a:rPr lang="en-US" sz="1500" kern="1200" dirty="0"/>
            <a:t> mission is to make healthcare more accountable, appropriate and affordable. </a:t>
          </a:r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Launched a digital maternity platform called '</a:t>
          </a:r>
          <a:r>
            <a:rPr lang="en-US" sz="1500" kern="1200" dirty="0" err="1"/>
            <a:t>Materno</a:t>
          </a:r>
          <a:r>
            <a:rPr lang="en-US" sz="1500" kern="1200" dirty="0"/>
            <a:t>' to increase engagement between Obstetricians and </a:t>
          </a:r>
          <a:r>
            <a:rPr lang="en-US" sz="1500" kern="1200" dirty="0" err="1"/>
            <a:t>pregnanct</a:t>
          </a:r>
          <a:r>
            <a:rPr lang="en-US" sz="1500" kern="1200" dirty="0"/>
            <a:t> mothers and facilitate better outcomes and safer pregnancies overall.</a:t>
          </a:r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/>
            <a:t>Materno</a:t>
          </a:r>
          <a:r>
            <a:rPr lang="en-US" sz="1500" kern="1200" dirty="0"/>
            <a:t> puts women in control of their pregnancies through an app and provides healthcare providers with timely data to aide them in managing complications better.</a:t>
          </a:r>
        </a:p>
      </dsp:txBody>
      <dsp:txXfrm>
        <a:off x="0" y="1290980"/>
        <a:ext cx="5592465" cy="220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C76EF-F636-CC43-A6D1-8BBA3EDDA40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2344E-F585-A348-AAF4-C234B76973D9}">
      <dsp:nvSpPr>
        <dsp:cNvPr id="0" name=""/>
        <dsp:cNvSpPr/>
      </dsp:nvSpPr>
      <dsp:spPr>
        <a:xfrm>
          <a:off x="0" y="0"/>
          <a:ext cx="10058399" cy="9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Development of a Predictive Risk Assessment Tool for Pregnancy Complications</a:t>
          </a:r>
          <a:endParaRPr lang="en-US" sz="2600" kern="1200"/>
        </a:p>
      </dsp:txBody>
      <dsp:txXfrm>
        <a:off x="0" y="0"/>
        <a:ext cx="10058399" cy="904461"/>
      </dsp:txXfrm>
    </dsp:sp>
    <dsp:sp modelId="{BA46BED1-2829-3D49-BE05-1526208E8102}">
      <dsp:nvSpPr>
        <dsp:cNvPr id="0" name=""/>
        <dsp:cNvSpPr/>
      </dsp:nvSpPr>
      <dsp:spPr>
        <a:xfrm>
          <a:off x="0" y="904461"/>
          <a:ext cx="10058399" cy="0"/>
        </a:xfrm>
        <a:prstGeom prst="line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62D4A-44A1-D243-B410-30AAB900EA45}">
      <dsp:nvSpPr>
        <dsp:cNvPr id="0" name=""/>
        <dsp:cNvSpPr/>
      </dsp:nvSpPr>
      <dsp:spPr>
        <a:xfrm>
          <a:off x="0" y="904461"/>
          <a:ext cx="10058399" cy="9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Machine Learning-based Early Warning System for Pregnancy Complications</a:t>
          </a:r>
          <a:endParaRPr lang="en-US" sz="2600" kern="1200"/>
        </a:p>
      </dsp:txBody>
      <dsp:txXfrm>
        <a:off x="0" y="904461"/>
        <a:ext cx="10058399" cy="904461"/>
      </dsp:txXfrm>
    </dsp:sp>
    <dsp:sp modelId="{26DC9387-F310-C243-B383-9266591C1985}">
      <dsp:nvSpPr>
        <dsp:cNvPr id="0" name=""/>
        <dsp:cNvSpPr/>
      </dsp:nvSpPr>
      <dsp:spPr>
        <a:xfrm>
          <a:off x="0" y="1808922"/>
          <a:ext cx="10058399" cy="0"/>
        </a:xfrm>
        <a:prstGeom prst="line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6BB5B-0D2E-6443-B22B-D55250E0E178}">
      <dsp:nvSpPr>
        <dsp:cNvPr id="0" name=""/>
        <dsp:cNvSpPr/>
      </dsp:nvSpPr>
      <dsp:spPr>
        <a:xfrm>
          <a:off x="0" y="1808922"/>
          <a:ext cx="10058399" cy="9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Predictive Modeling of Pregnancy Complications using Electronic Health Records (EHRs)</a:t>
          </a:r>
          <a:endParaRPr lang="en-US" sz="2600" kern="1200"/>
        </a:p>
      </dsp:txBody>
      <dsp:txXfrm>
        <a:off x="0" y="1808922"/>
        <a:ext cx="10058399" cy="904461"/>
      </dsp:txXfrm>
    </dsp:sp>
    <dsp:sp modelId="{C8F755FA-1FEB-4649-BA15-B42C8E8DC498}">
      <dsp:nvSpPr>
        <dsp:cNvPr id="0" name=""/>
        <dsp:cNvSpPr/>
      </dsp:nvSpPr>
      <dsp:spPr>
        <a:xfrm>
          <a:off x="0" y="2713383"/>
          <a:ext cx="10058399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B46AE-C590-0C48-9EF4-8A44551DAB07}">
      <dsp:nvSpPr>
        <dsp:cNvPr id="0" name=""/>
        <dsp:cNvSpPr/>
      </dsp:nvSpPr>
      <dsp:spPr>
        <a:xfrm>
          <a:off x="0" y="2713383"/>
          <a:ext cx="10058399" cy="9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Automated Risk Prediction for Pre-eclampsia</a:t>
          </a:r>
          <a:endParaRPr lang="en-US" sz="2600" kern="1200" dirty="0"/>
        </a:p>
      </dsp:txBody>
      <dsp:txXfrm>
        <a:off x="0" y="2713383"/>
        <a:ext cx="10058399" cy="904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1299F-6714-4E6D-B093-61F7931E666F}">
      <dsp:nvSpPr>
        <dsp:cNvPr id="0" name=""/>
        <dsp:cNvSpPr/>
      </dsp:nvSpPr>
      <dsp:spPr>
        <a:xfrm>
          <a:off x="1143183" y="1058281"/>
          <a:ext cx="920475" cy="920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B9806-EC84-48FE-A23C-A23BC43F208A}">
      <dsp:nvSpPr>
        <dsp:cNvPr id="0" name=""/>
        <dsp:cNvSpPr/>
      </dsp:nvSpPr>
      <dsp:spPr>
        <a:xfrm>
          <a:off x="288456" y="2063167"/>
          <a:ext cx="2629929" cy="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Dataset Name</a:t>
          </a:r>
          <a:endParaRPr lang="en-US" sz="1400" kern="1200" dirty="0"/>
        </a:p>
      </dsp:txBody>
      <dsp:txXfrm>
        <a:off x="288456" y="2063167"/>
        <a:ext cx="2629929" cy="419554"/>
      </dsp:txXfrm>
    </dsp:sp>
    <dsp:sp modelId="{0E1D4D87-78D8-41CA-8F77-94564E45C4F6}">
      <dsp:nvSpPr>
        <dsp:cNvPr id="0" name=""/>
        <dsp:cNvSpPr/>
      </dsp:nvSpPr>
      <dsp:spPr>
        <a:xfrm>
          <a:off x="101652" y="2363126"/>
          <a:ext cx="3196258" cy="1064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Owner: METRONOMIC, INC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Type: Proprietary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Size: 76 KB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Location: local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Collection Process: </a:t>
          </a:r>
          <a:br>
            <a:rPr lang="en-US" sz="1400" kern="1200" dirty="0"/>
          </a:br>
          <a:r>
            <a:rPr lang="en-US" sz="1400" kern="1200" dirty="0"/>
            <a:t>Provided by Metronomic, Inc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Number of records: 97</a:t>
          </a:r>
        </a:p>
      </dsp:txBody>
      <dsp:txXfrm>
        <a:off x="101652" y="2363126"/>
        <a:ext cx="3196258" cy="1064761"/>
      </dsp:txXfrm>
    </dsp:sp>
    <dsp:sp modelId="{A86DDB18-53B6-4EDB-BCC5-26180DD5F39F}">
      <dsp:nvSpPr>
        <dsp:cNvPr id="0" name=""/>
        <dsp:cNvSpPr/>
      </dsp:nvSpPr>
      <dsp:spPr>
        <a:xfrm>
          <a:off x="4516514" y="1199636"/>
          <a:ext cx="920475" cy="920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54EC-0B53-4F8B-AE36-FA318C14F53C}">
      <dsp:nvSpPr>
        <dsp:cNvPr id="0" name=""/>
        <dsp:cNvSpPr/>
      </dsp:nvSpPr>
      <dsp:spPr>
        <a:xfrm>
          <a:off x="3661787" y="2204522"/>
          <a:ext cx="2629929" cy="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Synthetically </a:t>
          </a:r>
          <a:r>
            <a:rPr lang="en-US" sz="1400" kern="1200"/>
            <a:t>generated data </a:t>
          </a:r>
          <a:endParaRPr lang="en-US" sz="1400" kern="1200" dirty="0"/>
        </a:p>
      </dsp:txBody>
      <dsp:txXfrm>
        <a:off x="3661787" y="2204522"/>
        <a:ext cx="2629929" cy="419554"/>
      </dsp:txXfrm>
    </dsp:sp>
    <dsp:sp modelId="{E65FA61A-42AF-4097-9C17-B94261998782}">
      <dsp:nvSpPr>
        <dsp:cNvPr id="0" name=""/>
        <dsp:cNvSpPr/>
      </dsp:nvSpPr>
      <dsp:spPr>
        <a:xfrm>
          <a:off x="3765012" y="2673265"/>
          <a:ext cx="2629929" cy="49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Number of records: 3000</a:t>
          </a:r>
        </a:p>
      </dsp:txBody>
      <dsp:txXfrm>
        <a:off x="3765012" y="2673265"/>
        <a:ext cx="2629929" cy="499340"/>
      </dsp:txXfrm>
    </dsp:sp>
    <dsp:sp modelId="{1F0DD12D-ABC7-224B-8B27-E718BD3E8DA7}">
      <dsp:nvSpPr>
        <dsp:cNvPr id="0" name=""/>
        <dsp:cNvSpPr/>
      </dsp:nvSpPr>
      <dsp:spPr>
        <a:xfrm>
          <a:off x="7606681" y="1199636"/>
          <a:ext cx="920475" cy="920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9BB53-4BEE-F64D-B35B-F42FF10FEF36}">
      <dsp:nvSpPr>
        <dsp:cNvPr id="0" name=""/>
        <dsp:cNvSpPr/>
      </dsp:nvSpPr>
      <dsp:spPr>
        <a:xfrm>
          <a:off x="6751954" y="2204522"/>
          <a:ext cx="2629929" cy="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Total Number </a:t>
          </a:r>
          <a:r>
            <a:rPr lang="en-US" sz="1400" kern="1200"/>
            <a:t>of records</a:t>
          </a:r>
          <a:br>
            <a:rPr lang="en-US" sz="1400" kern="1200" dirty="0"/>
          </a:br>
          <a:endParaRPr lang="en-US" sz="1400" kern="1200" dirty="0"/>
        </a:p>
      </dsp:txBody>
      <dsp:txXfrm>
        <a:off x="6751954" y="2204522"/>
        <a:ext cx="2629929" cy="419554"/>
      </dsp:txXfrm>
    </dsp:sp>
    <dsp:sp modelId="{26449973-2142-BD45-8729-0D372CA7F6CC}">
      <dsp:nvSpPr>
        <dsp:cNvPr id="0" name=""/>
        <dsp:cNvSpPr/>
      </dsp:nvSpPr>
      <dsp:spPr>
        <a:xfrm>
          <a:off x="6751954" y="2663338"/>
          <a:ext cx="2629929" cy="49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0CDD3-0C0A-CE43-BB9F-8401FB4351E0}">
      <dsp:nvSpPr>
        <dsp:cNvPr id="0" name=""/>
        <dsp:cNvSpPr/>
      </dsp:nvSpPr>
      <dsp:spPr>
        <a:xfrm>
          <a:off x="202" y="434886"/>
          <a:ext cx="2441756" cy="29301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0" rIns="241191" bIns="33020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Calculating number of previous unsuccessful pregnancies:  Isolate the gravida and para values from ‘</a:t>
          </a:r>
          <a:r>
            <a:rPr lang="en-US" sz="1200" kern="1200" dirty="0" err="1"/>
            <a:t>previousPregnancy</a:t>
          </a:r>
          <a:r>
            <a:rPr lang="en-US" sz="1200" kern="1200" dirty="0"/>
            <a:t>’ column and calculate number of previous unsuccessful pregnancies from ‘gravida – para’.</a:t>
          </a:r>
        </a:p>
      </dsp:txBody>
      <dsp:txXfrm>
        <a:off x="202" y="1606929"/>
        <a:ext cx="2441756" cy="1758064"/>
      </dsp:txXfrm>
    </dsp:sp>
    <dsp:sp modelId="{E6D2D5EC-424C-5345-890A-D9A8439E3502}">
      <dsp:nvSpPr>
        <dsp:cNvPr id="0" name=""/>
        <dsp:cNvSpPr/>
      </dsp:nvSpPr>
      <dsp:spPr>
        <a:xfrm>
          <a:off x="202" y="434886"/>
          <a:ext cx="2441756" cy="11720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165100" rIns="241191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</a:p>
      </dsp:txBody>
      <dsp:txXfrm>
        <a:off x="202" y="434886"/>
        <a:ext cx="2441756" cy="1172042"/>
      </dsp:txXfrm>
    </dsp:sp>
    <dsp:sp modelId="{29468463-A196-0048-8A00-E06B63105C6C}">
      <dsp:nvSpPr>
        <dsp:cNvPr id="0" name=""/>
        <dsp:cNvSpPr/>
      </dsp:nvSpPr>
      <dsp:spPr>
        <a:xfrm>
          <a:off x="2637298" y="434886"/>
          <a:ext cx="2441756" cy="2930107"/>
        </a:xfrm>
        <a:prstGeom prst="rect">
          <a:avLst/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 w="12700" cap="flat" cmpd="sng" algn="ctr">
          <a:solidFill>
            <a:schemeClr val="accent5">
              <a:hueOff val="-7107707"/>
              <a:satOff val="4040"/>
              <a:lumOff val="-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0" rIns="241191" bIns="33020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Converging the doctor’s advice notes and clinical observations from the secondary datasets into the first dataset. </a:t>
          </a:r>
        </a:p>
      </dsp:txBody>
      <dsp:txXfrm>
        <a:off x="2637298" y="1606929"/>
        <a:ext cx="2441756" cy="1758064"/>
      </dsp:txXfrm>
    </dsp:sp>
    <dsp:sp modelId="{6344BEA2-7EA3-714C-B55B-7E2E73075886}">
      <dsp:nvSpPr>
        <dsp:cNvPr id="0" name=""/>
        <dsp:cNvSpPr/>
      </dsp:nvSpPr>
      <dsp:spPr>
        <a:xfrm>
          <a:off x="2637298" y="434886"/>
          <a:ext cx="2441756" cy="11720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165100" rIns="241191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637298" y="434886"/>
        <a:ext cx="2441756" cy="1172042"/>
      </dsp:txXfrm>
    </dsp:sp>
    <dsp:sp modelId="{F47BA1C1-7BB6-4840-BE95-CB3505828E54}">
      <dsp:nvSpPr>
        <dsp:cNvPr id="0" name=""/>
        <dsp:cNvSpPr/>
      </dsp:nvSpPr>
      <dsp:spPr>
        <a:xfrm>
          <a:off x="5274395" y="434886"/>
          <a:ext cx="2441756" cy="2930107"/>
        </a:xfrm>
        <a:prstGeom prst="rect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 w="12700" cap="flat" cmpd="sng" algn="ctr">
          <a:solidFill>
            <a:schemeClr val="accent5">
              <a:hueOff val="-14215414"/>
              <a:satOff val="8079"/>
              <a:lumOff val="-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0" rIns="241191" bIns="33020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Created a new column for ‘Age at pregnancy’ by calculating ‘LMP – Date of Birth’.</a:t>
          </a:r>
        </a:p>
      </dsp:txBody>
      <dsp:txXfrm>
        <a:off x="5274395" y="1606929"/>
        <a:ext cx="2441756" cy="1758064"/>
      </dsp:txXfrm>
    </dsp:sp>
    <dsp:sp modelId="{A7A372A9-7F11-6841-B063-75E3B37B0921}">
      <dsp:nvSpPr>
        <dsp:cNvPr id="0" name=""/>
        <dsp:cNvSpPr/>
      </dsp:nvSpPr>
      <dsp:spPr>
        <a:xfrm>
          <a:off x="5274395" y="434886"/>
          <a:ext cx="2441756" cy="11720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165100" rIns="241191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274395" y="434886"/>
        <a:ext cx="2441756" cy="1172042"/>
      </dsp:txXfrm>
    </dsp:sp>
    <dsp:sp modelId="{8C3B0078-7F7D-6348-B5D7-AB28F114E875}">
      <dsp:nvSpPr>
        <dsp:cNvPr id="0" name=""/>
        <dsp:cNvSpPr/>
      </dsp:nvSpPr>
      <dsp:spPr>
        <a:xfrm>
          <a:off x="7919110" y="434886"/>
          <a:ext cx="2426519" cy="2930107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0" rIns="241191" bIns="33020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Based on the conditions in the past medical history and based on the causal factors of the complications we have researched before, assigned possible pregnancy complications to each patient’s record.</a:t>
          </a:r>
        </a:p>
      </dsp:txBody>
      <dsp:txXfrm>
        <a:off x="7919110" y="1606929"/>
        <a:ext cx="2426519" cy="1758064"/>
      </dsp:txXfrm>
    </dsp:sp>
    <dsp:sp modelId="{7C70D303-B093-7342-8715-E5F95E35FAE7}">
      <dsp:nvSpPr>
        <dsp:cNvPr id="0" name=""/>
        <dsp:cNvSpPr/>
      </dsp:nvSpPr>
      <dsp:spPr>
        <a:xfrm>
          <a:off x="7911491" y="434886"/>
          <a:ext cx="2441756" cy="11720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1" tIns="165100" rIns="241191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04</a:t>
          </a:r>
          <a:endParaRPr lang="en-US" sz="6200" kern="1200" dirty="0"/>
        </a:p>
      </dsp:txBody>
      <dsp:txXfrm>
        <a:off x="7911491" y="434886"/>
        <a:ext cx="2441756" cy="1172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F7929-D5D6-7243-A78B-530B231857A1}">
      <dsp:nvSpPr>
        <dsp:cNvPr id="0" name=""/>
        <dsp:cNvSpPr/>
      </dsp:nvSpPr>
      <dsp:spPr>
        <a:xfrm>
          <a:off x="1538451" y="918145"/>
          <a:ext cx="323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32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91267" y="962095"/>
        <a:ext cx="17696" cy="3539"/>
      </dsp:txXfrm>
    </dsp:sp>
    <dsp:sp modelId="{C72B7913-A121-CB4A-99B0-B8522AEB89F7}">
      <dsp:nvSpPr>
        <dsp:cNvPr id="0" name=""/>
        <dsp:cNvSpPr/>
      </dsp:nvSpPr>
      <dsp:spPr>
        <a:xfrm>
          <a:off x="1436" y="50222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Converted text into lowercase</a:t>
          </a:r>
        </a:p>
      </dsp:txBody>
      <dsp:txXfrm>
        <a:off x="1436" y="502220"/>
        <a:ext cx="1538815" cy="923289"/>
      </dsp:txXfrm>
    </dsp:sp>
    <dsp:sp modelId="{83279490-14B8-3D42-BD5C-0DFE9FA4D231}">
      <dsp:nvSpPr>
        <dsp:cNvPr id="0" name=""/>
        <dsp:cNvSpPr/>
      </dsp:nvSpPr>
      <dsp:spPr>
        <a:xfrm>
          <a:off x="3431194" y="918145"/>
          <a:ext cx="323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32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4010" y="962095"/>
        <a:ext cx="17696" cy="3539"/>
      </dsp:txXfrm>
    </dsp:sp>
    <dsp:sp modelId="{C3E0D366-6660-124E-A6E0-9269E3D7BC8C}">
      <dsp:nvSpPr>
        <dsp:cNvPr id="0" name=""/>
        <dsp:cNvSpPr/>
      </dsp:nvSpPr>
      <dsp:spPr>
        <a:xfrm>
          <a:off x="1894179" y="50222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Converted columns into tokens</a:t>
          </a:r>
        </a:p>
      </dsp:txBody>
      <dsp:txXfrm>
        <a:off x="1894179" y="502220"/>
        <a:ext cx="1538815" cy="923289"/>
      </dsp:txXfrm>
    </dsp:sp>
    <dsp:sp modelId="{27E3F355-0FA1-9D40-94AD-CB1BB379586B}">
      <dsp:nvSpPr>
        <dsp:cNvPr id="0" name=""/>
        <dsp:cNvSpPr/>
      </dsp:nvSpPr>
      <dsp:spPr>
        <a:xfrm>
          <a:off x="5323937" y="918145"/>
          <a:ext cx="323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32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76753" y="962095"/>
        <a:ext cx="17696" cy="3539"/>
      </dsp:txXfrm>
    </dsp:sp>
    <dsp:sp modelId="{43C4A1BF-778B-984C-8B9E-87B2ED66DDBD}">
      <dsp:nvSpPr>
        <dsp:cNvPr id="0" name=""/>
        <dsp:cNvSpPr/>
      </dsp:nvSpPr>
      <dsp:spPr>
        <a:xfrm>
          <a:off x="3786922" y="50222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Lemmatization</a:t>
          </a:r>
        </a:p>
      </dsp:txBody>
      <dsp:txXfrm>
        <a:off x="3786922" y="502220"/>
        <a:ext cx="1538815" cy="923289"/>
      </dsp:txXfrm>
    </dsp:sp>
    <dsp:sp modelId="{199EB402-CA13-E64B-B489-E3FEEA03D0C7}">
      <dsp:nvSpPr>
        <dsp:cNvPr id="0" name=""/>
        <dsp:cNvSpPr/>
      </dsp:nvSpPr>
      <dsp:spPr>
        <a:xfrm>
          <a:off x="1687116" y="1423709"/>
          <a:ext cx="4761956" cy="302830"/>
        </a:xfrm>
        <a:custGeom>
          <a:avLst/>
          <a:gdLst/>
          <a:ahLst/>
          <a:cxnLst/>
          <a:rect l="0" t="0" r="0" b="0"/>
          <a:pathLst>
            <a:path>
              <a:moveTo>
                <a:pt x="4761956" y="0"/>
              </a:moveTo>
              <a:lnTo>
                <a:pt x="4761956" y="168515"/>
              </a:lnTo>
              <a:lnTo>
                <a:pt x="0" y="168515"/>
              </a:lnTo>
              <a:lnTo>
                <a:pt x="0" y="30283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8754" y="1573355"/>
        <a:ext cx="238680" cy="3539"/>
      </dsp:txXfrm>
    </dsp:sp>
    <dsp:sp modelId="{6B98C59C-66EC-7B40-8735-119F4D207189}">
      <dsp:nvSpPr>
        <dsp:cNvPr id="0" name=""/>
        <dsp:cNvSpPr/>
      </dsp:nvSpPr>
      <dsp:spPr>
        <a:xfrm>
          <a:off x="5679665" y="50222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Removed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stop words</a:t>
          </a:r>
        </a:p>
      </dsp:txBody>
      <dsp:txXfrm>
        <a:off x="5679665" y="502220"/>
        <a:ext cx="1538815" cy="923289"/>
      </dsp:txXfrm>
    </dsp:sp>
    <dsp:sp modelId="{7B3F5798-DA17-6B4B-9E26-881D2ABA6E00}">
      <dsp:nvSpPr>
        <dsp:cNvPr id="0" name=""/>
        <dsp:cNvSpPr/>
      </dsp:nvSpPr>
      <dsp:spPr>
        <a:xfrm>
          <a:off x="2454724" y="2174864"/>
          <a:ext cx="323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32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7539" y="2218815"/>
        <a:ext cx="17696" cy="3539"/>
      </dsp:txXfrm>
    </dsp:sp>
    <dsp:sp modelId="{B99F9A43-3235-7A45-8A44-765E3039A880}">
      <dsp:nvSpPr>
        <dsp:cNvPr id="0" name=""/>
        <dsp:cNvSpPr/>
      </dsp:nvSpPr>
      <dsp:spPr>
        <a:xfrm>
          <a:off x="917708" y="175894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Removed infrequent words</a:t>
          </a:r>
        </a:p>
      </dsp:txBody>
      <dsp:txXfrm>
        <a:off x="917708" y="1758940"/>
        <a:ext cx="1538815" cy="923289"/>
      </dsp:txXfrm>
    </dsp:sp>
    <dsp:sp modelId="{43B09696-C212-664C-B7BA-BFC6B4A8F6D3}">
      <dsp:nvSpPr>
        <dsp:cNvPr id="0" name=""/>
        <dsp:cNvSpPr/>
      </dsp:nvSpPr>
      <dsp:spPr>
        <a:xfrm>
          <a:off x="4347466" y="2174864"/>
          <a:ext cx="323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32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00282" y="2218815"/>
        <a:ext cx="17696" cy="3539"/>
      </dsp:txXfrm>
    </dsp:sp>
    <dsp:sp modelId="{F7F6DE43-3909-174A-8124-0E11BECE9052}">
      <dsp:nvSpPr>
        <dsp:cNvPr id="0" name=""/>
        <dsp:cNvSpPr/>
      </dsp:nvSpPr>
      <dsp:spPr>
        <a:xfrm>
          <a:off x="2810451" y="175894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Frequency distribution of words</a:t>
          </a:r>
        </a:p>
      </dsp:txBody>
      <dsp:txXfrm>
        <a:off x="2810451" y="1758940"/>
        <a:ext cx="1538815" cy="923289"/>
      </dsp:txXfrm>
    </dsp:sp>
    <dsp:sp modelId="{3AC1874C-7340-BC43-9A83-FF5D224B0925}">
      <dsp:nvSpPr>
        <dsp:cNvPr id="0" name=""/>
        <dsp:cNvSpPr/>
      </dsp:nvSpPr>
      <dsp:spPr>
        <a:xfrm>
          <a:off x="4703194" y="1758940"/>
          <a:ext cx="1538815" cy="92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403" tIns="79149" rIns="75403" bIns="791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Word plots and Frequency distribution plots</a:t>
          </a:r>
        </a:p>
      </dsp:txBody>
      <dsp:txXfrm>
        <a:off x="4703194" y="1758940"/>
        <a:ext cx="1538815" cy="9232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DC304-B697-4FC9-BC80-335ECD40C153}">
      <dsp:nvSpPr>
        <dsp:cNvPr id="0" name=""/>
        <dsp:cNvSpPr/>
      </dsp:nvSpPr>
      <dsp:spPr>
        <a:xfrm>
          <a:off x="0" y="441"/>
          <a:ext cx="10058399" cy="1033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74596-B3DE-4E29-A3D3-287BADE6265F}">
      <dsp:nvSpPr>
        <dsp:cNvPr id="0" name=""/>
        <dsp:cNvSpPr/>
      </dsp:nvSpPr>
      <dsp:spPr>
        <a:xfrm>
          <a:off x="312608" y="232960"/>
          <a:ext cx="568379" cy="5683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947C-1D19-4C41-AD95-B5A04D011517}">
      <dsp:nvSpPr>
        <dsp:cNvPr id="0" name=""/>
        <dsp:cNvSpPr/>
      </dsp:nvSpPr>
      <dsp:spPr>
        <a:xfrm>
          <a:off x="1193597" y="441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project's scope and results have been limited due to incomplete data on completed pregnancies.</a:t>
          </a:r>
        </a:p>
      </dsp:txBody>
      <dsp:txXfrm>
        <a:off x="1193597" y="441"/>
        <a:ext cx="8864802" cy="1033417"/>
      </dsp:txXfrm>
    </dsp:sp>
    <dsp:sp modelId="{B64C7695-4F59-4E49-8EE1-F9D574E71CC2}">
      <dsp:nvSpPr>
        <dsp:cNvPr id="0" name=""/>
        <dsp:cNvSpPr/>
      </dsp:nvSpPr>
      <dsp:spPr>
        <a:xfrm>
          <a:off x="0" y="1292213"/>
          <a:ext cx="10058399" cy="1033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BF93F-32C0-46C1-B044-49273A7901E4}">
      <dsp:nvSpPr>
        <dsp:cNvPr id="0" name=""/>
        <dsp:cNvSpPr/>
      </dsp:nvSpPr>
      <dsp:spPr>
        <a:xfrm>
          <a:off x="312608" y="1524732"/>
          <a:ext cx="568379" cy="5683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AD25B-F730-4848-AF6C-8B679DE5CC6B}">
      <dsp:nvSpPr>
        <dsp:cNvPr id="0" name=""/>
        <dsp:cNvSpPr/>
      </dsp:nvSpPr>
      <dsp:spPr>
        <a:xfrm>
          <a:off x="1193597" y="1292213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the future, having access to more patient data would improve the accuracy of classifying new pregnancies without requiring synthetic data generation.</a:t>
          </a:r>
        </a:p>
      </dsp:txBody>
      <dsp:txXfrm>
        <a:off x="1193597" y="1292213"/>
        <a:ext cx="8864802" cy="1033417"/>
      </dsp:txXfrm>
    </dsp:sp>
    <dsp:sp modelId="{8D193273-29E0-4C42-B427-B7583EF2A81D}">
      <dsp:nvSpPr>
        <dsp:cNvPr id="0" name=""/>
        <dsp:cNvSpPr/>
      </dsp:nvSpPr>
      <dsp:spPr>
        <a:xfrm>
          <a:off x="0" y="2583985"/>
          <a:ext cx="10058399" cy="1033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43F47-8D43-4654-9390-EEBBE9A976A1}">
      <dsp:nvSpPr>
        <dsp:cNvPr id="0" name=""/>
        <dsp:cNvSpPr/>
      </dsp:nvSpPr>
      <dsp:spPr>
        <a:xfrm>
          <a:off x="312608" y="2816504"/>
          <a:ext cx="568379" cy="5683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773A4-D4AD-4790-B09B-E727E1024D9A}">
      <dsp:nvSpPr>
        <dsp:cNvPr id="0" name=""/>
        <dsp:cNvSpPr/>
      </dsp:nvSpPr>
      <dsp:spPr>
        <a:xfrm>
          <a:off x="1193597" y="2583985"/>
          <a:ext cx="8864802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Additional demographic, biological, historical, and clinical factors could be included in future data to increase accuracy in predicting outcomes for new pregnancies.</a:t>
          </a:r>
        </a:p>
      </dsp:txBody>
      <dsp:txXfrm>
        <a:off x="1193597" y="2583985"/>
        <a:ext cx="8864802" cy="10334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494C6-E3E2-1947-948E-06CE6738FFC4}">
      <dsp:nvSpPr>
        <dsp:cNvPr id="0" name=""/>
        <dsp:cNvSpPr/>
      </dsp:nvSpPr>
      <dsp:spPr>
        <a:xfrm>
          <a:off x="1227" y="213139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9F435-91BB-E442-A37E-ADBCE020C8F3}">
      <dsp:nvSpPr>
        <dsp:cNvPr id="0" name=""/>
        <dsp:cNvSpPr/>
      </dsp:nvSpPr>
      <dsp:spPr>
        <a:xfrm>
          <a:off x="480082" y="668051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project analyzed data on completed pregnancies to determine risk levels of new and ongoing pregnancies and identified issues faced by patients during their pregnancies.</a:t>
          </a:r>
        </a:p>
      </dsp:txBody>
      <dsp:txXfrm>
        <a:off x="560236" y="748205"/>
        <a:ext cx="4149382" cy="2576345"/>
      </dsp:txXfrm>
    </dsp:sp>
    <dsp:sp modelId="{A6A49B76-422F-854A-BFFE-9D61F0758AD9}">
      <dsp:nvSpPr>
        <dsp:cNvPr id="0" name=""/>
        <dsp:cNvSpPr/>
      </dsp:nvSpPr>
      <dsp:spPr>
        <a:xfrm>
          <a:off x="5268627" y="213139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6CD20-0C63-874A-AD5F-330DEDD6E56E}">
      <dsp:nvSpPr>
        <dsp:cNvPr id="0" name=""/>
        <dsp:cNvSpPr/>
      </dsp:nvSpPr>
      <dsp:spPr>
        <a:xfrm>
          <a:off x="5747481" y="668051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machine learning model developed can classify new pregnancies based on their risk factors and has the potential to improve pregnancy outcomes by identifying and addressing risk factors early on.</a:t>
          </a:r>
        </a:p>
      </dsp:txBody>
      <dsp:txXfrm>
        <a:off x="5827635" y="748205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4023-DF93-134D-B0B1-4F3B76D4F9A9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C35A-3A62-1D4A-9111-0E9E8D81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0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C35A-3A62-1D4A-9111-0E9E8D81B8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1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C35A-3A62-1D4A-9111-0E9E8D81B8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7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AC35A-3A62-1D4A-9111-0E9E8D81B8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8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9" b="29773"/>
          <a:stretch/>
        </p:blipFill>
        <p:spPr>
          <a:xfrm>
            <a:off x="0" y="0"/>
            <a:ext cx="12192000" cy="4648200"/>
          </a:xfrm>
          <a:prstGeom prst="rect">
            <a:avLst/>
          </a:prstGeom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11430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24400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95A22-D4AB-46B0-8C1B-450A5E2AA2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07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5" b="34357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7" b="21487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2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414528" y="381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406400" y="838200"/>
            <a:ext cx="98552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414528" y="1295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414528" y="17526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414528" y="22098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414528" y="2667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414528" y="31242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414528" y="3581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414528" y="40386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414528" y="44958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414528" y="4953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414528" y="54102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10261600" y="3810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05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10261600" y="8382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10261600" y="12954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10261600" y="17526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endParaRPr lang="en-US" dirty="0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10261600" y="22098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10261600" y="26670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10261600" y="31242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10261600" y="35814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10261600" y="40386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10261600" y="44958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10261600" y="49530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10261600" y="54102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414528" y="5867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10261600" y="58674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45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10769600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30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51816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994400" y="1066800"/>
            <a:ext cx="51816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18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6400" y="4343400"/>
            <a:ext cx="10769600" cy="1981200"/>
          </a:xfrm>
        </p:spPr>
        <p:txBody>
          <a:bodyPr numCol="3"/>
          <a:lstStyle>
            <a:lvl1pPr>
              <a:defRPr baseline="0"/>
            </a:lvl1pPr>
            <a:lvl2pPr marL="0" indent="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06400" y="838200"/>
            <a:ext cx="10769600" cy="32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5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914400" y="533400"/>
            <a:ext cx="10160000" cy="5715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661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11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>
                    <a:lumMod val="50000"/>
                  </a:schemeClr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44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7" b="31619"/>
          <a:stretch/>
        </p:blipFill>
        <p:spPr bwMode="auto">
          <a:xfrm>
            <a:off x="0" y="0"/>
            <a:ext cx="121920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463E38">
              <a:alpha val="65882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809C4-E326-49E0-B94B-F7E41C55A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5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Johnson-Center_Architecural_Deta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0"/>
            <a:ext cx="11834283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70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Bull Run_Architecural_Detail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9448800" cy="693582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591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 descr="Founder's Hall_Architecural Detail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3"/>
          <a:stretch/>
        </p:blipFill>
        <p:spPr>
          <a:xfrm>
            <a:off x="4978400" y="0"/>
            <a:ext cx="7213600" cy="689041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0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16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b="37358"/>
          <a:stretch/>
        </p:blipFill>
        <p:spPr bwMode="auto">
          <a:xfrm>
            <a:off x="0" y="-7938"/>
            <a:ext cx="12192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868BA-A8EF-4602-B992-84D470E0FE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8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BAEFB-EADE-574A-8395-74CFD7C9AC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9696-E82B-E347-893B-0505D07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5" b="16259"/>
          <a:stretch/>
        </p:blipFill>
        <p:spPr bwMode="auto">
          <a:xfrm>
            <a:off x="0" y="0"/>
            <a:ext cx="12192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937DF-8F61-4975-906D-E6F414A095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8" b="19597"/>
          <a:stretch/>
        </p:blipFill>
        <p:spPr bwMode="auto">
          <a:xfrm>
            <a:off x="0" y="-152400"/>
            <a:ext cx="1219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5" b="21369"/>
          <a:stretch/>
        </p:blipFill>
        <p:spPr bwMode="auto">
          <a:xfrm>
            <a:off x="0" y="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4" b="21434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6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7" b="21487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21416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11785600" y="0"/>
            <a:ext cx="406400" cy="6858000"/>
          </a:xfrm>
          <a:prstGeom prst="rect">
            <a:avLst/>
          </a:prstGeom>
          <a:solidFill>
            <a:schemeClr val="tx1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508000" y="381000"/>
            <a:ext cx="10668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34"/>
          <p:cNvSpPr txBox="1">
            <a:spLocks/>
          </p:cNvSpPr>
          <p:nvPr/>
        </p:nvSpPr>
        <p:spPr>
          <a:xfrm>
            <a:off x="6197600" y="6477000"/>
            <a:ext cx="4978400" cy="304800"/>
          </a:xfrm>
          <a:prstGeom prst="rect">
            <a:avLst/>
          </a:prstGeom>
        </p:spPr>
        <p:txBody>
          <a:bodyPr rIns="0"/>
          <a:lstStyle>
            <a:lvl1pPr marL="0" algn="l" rtl="0" latinLnBrk="0">
              <a:defRPr sz="900" kern="1200" cap="all" spc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0" spc="150" dirty="0">
                <a:solidFill>
                  <a:srgbClr val="000000"/>
                </a:solidFill>
              </a:rPr>
              <a:t>GEORGE MASON UNIVERSITY</a:t>
            </a:r>
          </a:p>
        </p:txBody>
      </p:sp>
    </p:spTree>
    <p:extLst>
      <p:ext uri="{BB962C8B-B14F-4D97-AF65-F5344CB8AC3E}">
        <p14:creationId xmlns:p14="http://schemas.microsoft.com/office/powerpoint/2010/main" val="160549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  <a:extLst/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1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19.png"/><Relationship Id="rId7" Type="http://schemas.openxmlformats.org/officeDocument/2006/relationships/chart" Target="../charts/chart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Relationship Id="rId6" Type="http://schemas.openxmlformats.org/officeDocument/2006/relationships/diagramData" Target="../diagrams/data5.xml"/><Relationship Id="rId5" Type="http://schemas.openxmlformats.org/officeDocument/2006/relationships/image" Target="../media/image19.png"/><Relationship Id="rId10" Type="http://schemas.microsoft.com/office/2007/relationships/diagramDrawing" Target="../diagrams/drawing5.xml"/><Relationship Id="rId4" Type="http://schemas.microsoft.com/office/2007/relationships/hdphoto" Target="../media/hdphoto1.wdp"/><Relationship Id="rId9" Type="http://schemas.openxmlformats.org/officeDocument/2006/relationships/diagramColors" Target="../diagrams/colors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2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2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7.png"/><Relationship Id="rId7" Type="http://schemas.openxmlformats.org/officeDocument/2006/relationships/diagramLayout" Target="../diagrams/layout1.xml"/><Relationship Id="rId12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Relationship Id="rId6" Type="http://schemas.openxmlformats.org/officeDocument/2006/relationships/diagramData" Target="../diagrams/data1.xml"/><Relationship Id="rId11" Type="http://schemas.openxmlformats.org/officeDocument/2006/relationships/image" Target="../media/image18.png"/><Relationship Id="rId5" Type="http://schemas.openxmlformats.org/officeDocument/2006/relationships/hyperlink" Target="http://foto.wuestenigel.com/stethoscope-on-laptop-keyboard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28.jp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0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11" Type="http://schemas.microsoft.com/office/2007/relationships/diagramDrawing" Target="../diagrams/drawing3.xml"/><Relationship Id="rId5" Type="http://schemas.openxmlformats.org/officeDocument/2006/relationships/image" Target="../media/image18.png"/><Relationship Id="rId10" Type="http://schemas.openxmlformats.org/officeDocument/2006/relationships/diagramColors" Target="../diagrams/colors3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636" y="5620512"/>
            <a:ext cx="9652000" cy="533400"/>
          </a:xfrm>
        </p:spPr>
        <p:txBody>
          <a:bodyPr>
            <a:normAutofit/>
          </a:bodyPr>
          <a:lstStyle/>
          <a:p>
            <a:r>
              <a:rPr lang="en-US" dirty="0"/>
              <a:t>Sprint 1 INTERIM Status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023" y="4681060"/>
            <a:ext cx="9652001" cy="1657109"/>
          </a:xfrm>
        </p:spPr>
        <p:txBody>
          <a:bodyPr wrap="square" anchor="t">
            <a:normAutofit fontScale="92500"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RISK PREDICTION FOR COMPLICATIONS DURING PREGNANCY</a:t>
            </a:r>
            <a:b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</a:br>
            <a:endParaRPr lang="en-US" sz="2400" dirty="0">
              <a:solidFill>
                <a:srgbClr val="000000"/>
              </a:solidFill>
              <a:latin typeface="Rockwell" panose="02060603020205020403" pitchFamily="18" charset="77"/>
            </a:endParaRPr>
          </a:p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Team Name: BLITZ</a:t>
            </a:r>
          </a:p>
          <a:p>
            <a:r>
              <a:rPr lang="en-US" sz="2400" kern="1200" dirty="0">
                <a:solidFill>
                  <a:srgbClr val="000000"/>
                </a:solidFill>
                <a:latin typeface="Rockwell" panose="02060603020205020403" pitchFamily="18" charset="77"/>
                <a:cs typeface="Calibri" panose="020F0502020204030204" pitchFamily="34" charset="0"/>
              </a:rPr>
              <a:t>Instructor:  Dr. </a:t>
            </a:r>
            <a:r>
              <a:rPr lang="en-US" sz="2000" dirty="0">
                <a:solidFill>
                  <a:srgbClr val="000000"/>
                </a:solidFill>
                <a:effectLst/>
                <a:latin typeface="Rockwell" panose="02060603020205020403" pitchFamily="18" charset="77"/>
              </a:rPr>
              <a:t>Isaac Gang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9F5FB-14CB-1601-1534-75169C8456F9}"/>
              </a:ext>
            </a:extLst>
          </p:cNvPr>
          <p:cNvSpPr txBox="1"/>
          <p:nvPr/>
        </p:nvSpPr>
        <p:spPr>
          <a:xfrm>
            <a:off x="147023" y="4069778"/>
            <a:ext cx="62983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77"/>
              </a:rPr>
              <a:t>DAEN690: PROJECT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796EAE45-4A7F-4104-BDC2-49728B6C4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29B55-813C-8E6E-DC6E-4F29D909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9005"/>
            <a:ext cx="10058400" cy="1462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Preprocessing steps performed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57C42483-9FB4-4C1A-B319-1B129FD6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4F43D295-4374-4195-98CF-40620F291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6A156E1A-DF2F-43D2-B94E-E62A14ACB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22" name="TextBox 5">
            <a:extLst>
              <a:ext uri="{FF2B5EF4-FFF2-40B4-BE49-F238E27FC236}">
                <a16:creationId xmlns:a16="http://schemas.microsoft.com/office/drawing/2014/main" id="{AE26943F-939B-4F8F-666D-19707F422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544338"/>
              </p:ext>
            </p:extLst>
          </p:nvPr>
        </p:nvGraphicFramePr>
        <p:xfrm>
          <a:off x="919275" y="2189114"/>
          <a:ext cx="10353450" cy="3799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32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782EE68-D003-C4FB-35DD-E2FD141B7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42"/>
          <a:stretch/>
        </p:blipFill>
        <p:spPr>
          <a:xfrm>
            <a:off x="1158240" y="2042160"/>
            <a:ext cx="3481077" cy="3277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A15E7C-03CE-96D3-D9AF-951058B83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89" y="3926023"/>
            <a:ext cx="6181126" cy="1256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95451-0C8D-6220-C647-63979DF6F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589" y="2326972"/>
            <a:ext cx="6181126" cy="12561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400EF-702C-4B88-2F17-C35E7B629012}"/>
              </a:ext>
            </a:extLst>
          </p:cNvPr>
          <p:cNvSpPr txBox="1">
            <a:spLocks/>
          </p:cNvSpPr>
          <p:nvPr/>
        </p:nvSpPr>
        <p:spPr>
          <a:xfrm>
            <a:off x="1066799" y="830742"/>
            <a:ext cx="10058400" cy="1462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Preprocessing steps performed</a:t>
            </a:r>
          </a:p>
        </p:txBody>
      </p:sp>
    </p:spTree>
    <p:extLst>
      <p:ext uri="{BB962C8B-B14F-4D97-AF65-F5344CB8AC3E}">
        <p14:creationId xmlns:p14="http://schemas.microsoft.com/office/powerpoint/2010/main" val="203861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66E70-9451-4286-A0C2-6CF108FE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B0696-68E2-40ED-B597-4B873875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EF1B4-0F49-44D2-AE21-263819BFB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9CA22-01DA-CB1A-4735-2BC73EE8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5723-43D9-8BE6-9B9D-98ABC536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315" y="643467"/>
            <a:ext cx="4534781" cy="557106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All the target variables are categorical.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Focus is on ‘classification’ algorithms.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r>
              <a:rPr lang="en-US" sz="1800" dirty="0"/>
              <a:t> Algorithms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Gaussian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Multinomial Naive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SVM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/>
              <a:t>Validation method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K-fold cross validation</a:t>
            </a:r>
          </a:p>
          <a:p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69B0BE-E00A-432A-98D1-A47B82C1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8A5ED-19F8-4707-8EEC-7115E6B11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F50C1C-978D-45B5-B716-7DA91773C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0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F7A9-0A37-F912-B669-29FE082F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" y="511556"/>
            <a:ext cx="10058400" cy="1609344"/>
          </a:xfrm>
        </p:spPr>
        <p:txBody>
          <a:bodyPr/>
          <a:lstStyle/>
          <a:p>
            <a:r>
              <a:rPr lang="en-US" dirty="0"/>
              <a:t>Accuracies of the models: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B4B475-1F98-E2A3-BE93-843E87FF2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702915"/>
              </p:ext>
            </p:extLst>
          </p:nvPr>
        </p:nvGraphicFramePr>
        <p:xfrm>
          <a:off x="2015489" y="1715008"/>
          <a:ext cx="8161022" cy="2765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511">
                  <a:extLst>
                    <a:ext uri="{9D8B030D-6E8A-4147-A177-3AD203B41FA5}">
                      <a16:colId xmlns:a16="http://schemas.microsoft.com/office/drawing/2014/main" val="138905008"/>
                    </a:ext>
                  </a:extLst>
                </a:gridCol>
                <a:gridCol w="4080511">
                  <a:extLst>
                    <a:ext uri="{9D8B030D-6E8A-4147-A177-3AD203B41FA5}">
                      <a16:colId xmlns:a16="http://schemas.microsoft.com/office/drawing/2014/main" val="2792105546"/>
                    </a:ext>
                  </a:extLst>
                </a:gridCol>
              </a:tblGrid>
              <a:tr h="460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85333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73370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76061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Gaussian 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47490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Multinomial 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17148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4901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0EC1B9-2EF0-1D5D-2048-96378A2EB642}"/>
              </a:ext>
            </a:extLst>
          </p:cNvPr>
          <p:cNvSpPr txBox="1"/>
          <p:nvPr/>
        </p:nvSpPr>
        <p:spPr>
          <a:xfrm>
            <a:off x="1532090" y="4737101"/>
            <a:ext cx="91278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 with the data: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Too few records</a:t>
            </a:r>
          </a:p>
          <a:p>
            <a:pPr marL="0" indent="0"/>
            <a:r>
              <a:rPr lang="en-US" sz="1800" dirty="0"/>
              <a:t>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UserWarning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The least populated class in y has only 7 members,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which is less than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n_splits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=10.”</a:t>
            </a:r>
          </a:p>
          <a:p>
            <a:pPr marL="0" indent="0"/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5D324-621D-0F8B-9271-E0D4C26C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data generation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70094-91F5-96CF-3773-7E44FD6D61F1}"/>
              </a:ext>
            </a:extLst>
          </p:cNvPr>
          <p:cNvSpPr txBox="1"/>
          <p:nvPr/>
        </p:nvSpPr>
        <p:spPr>
          <a:xfrm>
            <a:off x="5962062" y="4192510"/>
            <a:ext cx="4944482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just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Three synthesizers </a:t>
            </a:r>
            <a:r>
              <a:rPr lang="en-US" sz="1800" dirty="0"/>
              <a:t>CTGAN Synthesizer</a:t>
            </a:r>
            <a:r>
              <a:rPr lang="en-US" dirty="0"/>
              <a:t>, </a:t>
            </a:r>
            <a:r>
              <a:rPr lang="en-US" dirty="0" err="1"/>
              <a:t>CopulaGAN</a:t>
            </a:r>
            <a:r>
              <a:rPr lang="en-US" dirty="0"/>
              <a:t> Synthesizer and </a:t>
            </a:r>
            <a:r>
              <a:rPr lang="en-US" dirty="0" err="1"/>
              <a:t>Fast_ML</a:t>
            </a:r>
            <a:r>
              <a:rPr lang="en-US" dirty="0"/>
              <a:t> synthesizer, have been chosen for the purpose of Data generation.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997420-F243-CF1D-0AD2-ADF159DE8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846337"/>
              </p:ext>
            </p:extLst>
          </p:nvPr>
        </p:nvGraphicFramePr>
        <p:xfrm>
          <a:off x="984502" y="507519"/>
          <a:ext cx="10222994" cy="305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5767">
                  <a:extLst>
                    <a:ext uri="{9D8B030D-6E8A-4147-A177-3AD203B41FA5}">
                      <a16:colId xmlns:a16="http://schemas.microsoft.com/office/drawing/2014/main" val="586122256"/>
                    </a:ext>
                  </a:extLst>
                </a:gridCol>
                <a:gridCol w="3857227">
                  <a:extLst>
                    <a:ext uri="{9D8B030D-6E8A-4147-A177-3AD203B41FA5}">
                      <a16:colId xmlns:a16="http://schemas.microsoft.com/office/drawing/2014/main" val="1416363341"/>
                    </a:ext>
                  </a:extLst>
                </a:gridCol>
              </a:tblGrid>
              <a:tr h="50926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Generation method</a:t>
                      </a:r>
                    </a:p>
                  </a:txBody>
                  <a:tcPr marL="115741" marR="115741" marT="57871" marB="57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Quality score </a:t>
                      </a:r>
                    </a:p>
                  </a:txBody>
                  <a:tcPr marL="115741" marR="115741" marT="57871" marB="57871"/>
                </a:tc>
                <a:extLst>
                  <a:ext uri="{0D108BD9-81ED-4DB2-BD59-A6C34878D82A}">
                    <a16:rowId xmlns:a16="http://schemas.microsoft.com/office/drawing/2014/main" val="2934709151"/>
                  </a:ext>
                </a:extLst>
              </a:tr>
              <a:tr h="50926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/>
                        <a:t>GaussianCopula</a:t>
                      </a:r>
                      <a:r>
                        <a:rPr lang="en-US" sz="2300" dirty="0"/>
                        <a:t> Synthesizer</a:t>
                      </a:r>
                    </a:p>
                  </a:txBody>
                  <a:tcPr marL="115741" marR="115741" marT="57871" marB="57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78%</a:t>
                      </a:r>
                    </a:p>
                  </a:txBody>
                  <a:tcPr marL="115741" marR="115741" marT="57871" marB="57871"/>
                </a:tc>
                <a:extLst>
                  <a:ext uri="{0D108BD9-81ED-4DB2-BD59-A6C34878D82A}">
                    <a16:rowId xmlns:a16="http://schemas.microsoft.com/office/drawing/2014/main" val="710040702"/>
                  </a:ext>
                </a:extLst>
              </a:tr>
              <a:tr h="50926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CTGAN Synthesizer</a:t>
                      </a:r>
                    </a:p>
                  </a:txBody>
                  <a:tcPr marL="115741" marR="115741" marT="57871" marB="57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80%</a:t>
                      </a:r>
                    </a:p>
                  </a:txBody>
                  <a:tcPr marL="115741" marR="115741" marT="57871" marB="57871"/>
                </a:tc>
                <a:extLst>
                  <a:ext uri="{0D108BD9-81ED-4DB2-BD59-A6C34878D82A}">
                    <a16:rowId xmlns:a16="http://schemas.microsoft.com/office/drawing/2014/main" val="14726397"/>
                  </a:ext>
                </a:extLst>
              </a:tr>
              <a:tr h="50926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TVAE Synthesizer</a:t>
                      </a:r>
                    </a:p>
                  </a:txBody>
                  <a:tcPr marL="115741" marR="115741" marT="57871" marB="57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69.3%</a:t>
                      </a:r>
                    </a:p>
                  </a:txBody>
                  <a:tcPr marL="115741" marR="115741" marT="57871" marB="57871"/>
                </a:tc>
                <a:extLst>
                  <a:ext uri="{0D108BD9-81ED-4DB2-BD59-A6C34878D82A}">
                    <a16:rowId xmlns:a16="http://schemas.microsoft.com/office/drawing/2014/main" val="19234641"/>
                  </a:ext>
                </a:extLst>
              </a:tr>
              <a:tr h="50926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/>
                        <a:t>CopulaGAN</a:t>
                      </a:r>
                      <a:r>
                        <a:rPr lang="en-US" sz="2300" dirty="0"/>
                        <a:t> Synthesizer</a:t>
                      </a:r>
                    </a:p>
                  </a:txBody>
                  <a:tcPr marL="115741" marR="115741" marT="57871" marB="57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86%</a:t>
                      </a:r>
                    </a:p>
                  </a:txBody>
                  <a:tcPr marL="115741" marR="115741" marT="57871" marB="57871"/>
                </a:tc>
                <a:extLst>
                  <a:ext uri="{0D108BD9-81ED-4DB2-BD59-A6C34878D82A}">
                    <a16:rowId xmlns:a16="http://schemas.microsoft.com/office/drawing/2014/main" val="1848121559"/>
                  </a:ext>
                </a:extLst>
              </a:tr>
              <a:tr h="50926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/>
                        <a:t>Fast_ML</a:t>
                      </a:r>
                      <a:endParaRPr lang="en-US" sz="2300" dirty="0"/>
                    </a:p>
                  </a:txBody>
                  <a:tcPr marL="115741" marR="115741" marT="57871" marB="578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87.8%</a:t>
                      </a:r>
                    </a:p>
                  </a:txBody>
                  <a:tcPr marL="115741" marR="115741" marT="57871" marB="57871"/>
                </a:tc>
                <a:extLst>
                  <a:ext uri="{0D108BD9-81ED-4DB2-BD59-A6C34878D82A}">
                    <a16:rowId xmlns:a16="http://schemas.microsoft.com/office/drawing/2014/main" val="141196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4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3FFF-AD9F-BA63-BD05-8284493C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Accuracies of the models with Synthetic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464EB-6235-F30D-BA46-64021D00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1" y="2401824"/>
            <a:ext cx="4907969" cy="3709924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en-US" dirty="0"/>
              <a:t>The next step is to evaluate the accuracy of the data generated using various synthetic data generation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Libraries in python for Synthetic data generation:</a:t>
            </a:r>
          </a:p>
          <a:p>
            <a:r>
              <a:rPr lang="en-US" dirty="0"/>
              <a:t>SDV</a:t>
            </a:r>
          </a:p>
          <a:p>
            <a:r>
              <a:rPr lang="en-US" dirty="0"/>
              <a:t>CTGAN </a:t>
            </a:r>
          </a:p>
          <a:p>
            <a:r>
              <a:rPr lang="en-US" altLang="en-US" dirty="0"/>
              <a:t>Used both and generated 1000 new records.</a:t>
            </a:r>
            <a:br>
              <a:rPr lang="en-US" dirty="0"/>
            </a:br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D1EDB0DF-BF0B-E1DD-56D4-F2506AD25F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700EFC40-4026-D181-540C-9B3FFF9BC8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1107F16D-07E1-A71E-150D-9FCEAB45A0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7E6FC089-3AB2-2430-BB2B-45577F1F35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91E1837E-A12F-0F11-676C-F18A39FB9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87F80D1-F753-A066-9F2B-514DB575C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0E74E0D3-4B72-B371-828F-E7BD696C31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EF3D4F56-ED8E-274F-44FC-C3EDA805CD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F64E89AB-2E57-B46F-2022-C57212B31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40CEE17D-4965-26CF-FA1E-1504FE81F3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1EA0B976-765F-899F-BC74-061E39736C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BCD1FF8E-2D02-AF01-A90E-D19E93405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72280631-8A35-5F41-4805-46AD7290D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FD4EC9-E0F7-8D69-F159-966C8E87E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58716"/>
              </p:ext>
            </p:extLst>
          </p:nvPr>
        </p:nvGraphicFramePr>
        <p:xfrm>
          <a:off x="5486400" y="2401824"/>
          <a:ext cx="6461763" cy="274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759">
                  <a:extLst>
                    <a:ext uri="{9D8B030D-6E8A-4147-A177-3AD203B41FA5}">
                      <a16:colId xmlns:a16="http://schemas.microsoft.com/office/drawing/2014/main" val="3347827566"/>
                    </a:ext>
                  </a:extLst>
                </a:gridCol>
                <a:gridCol w="1703540">
                  <a:extLst>
                    <a:ext uri="{9D8B030D-6E8A-4147-A177-3AD203B41FA5}">
                      <a16:colId xmlns:a16="http://schemas.microsoft.com/office/drawing/2014/main" val="1135918327"/>
                    </a:ext>
                  </a:extLst>
                </a:gridCol>
                <a:gridCol w="1678487">
                  <a:extLst>
                    <a:ext uri="{9D8B030D-6E8A-4147-A177-3AD203B41FA5}">
                      <a16:colId xmlns:a16="http://schemas.microsoft.com/office/drawing/2014/main" val="3022349537"/>
                    </a:ext>
                  </a:extLst>
                </a:gridCol>
                <a:gridCol w="1751977">
                  <a:extLst>
                    <a:ext uri="{9D8B030D-6E8A-4147-A177-3AD203B41FA5}">
                      <a16:colId xmlns:a16="http://schemas.microsoft.com/office/drawing/2014/main" val="2289725113"/>
                    </a:ext>
                  </a:extLst>
                </a:gridCol>
              </a:tblGrid>
              <a:tr h="1048804">
                <a:tc>
                  <a:txBody>
                    <a:bodyPr/>
                    <a:lstStyle/>
                    <a:p>
                      <a:r>
                        <a:rPr lang="en-US" sz="1400" dirty="0"/>
                        <a:t>Algorithm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 (without synthetic data generation)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 (with synthetic data generation using SDV)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Accuracy (with synthetic data generation using CTGAN)</a:t>
                      </a:r>
                    </a:p>
                  </a:txBody>
                  <a:tcPr marL="68075" marR="68075" marT="34038" marB="34038"/>
                </a:tc>
                <a:extLst>
                  <a:ext uri="{0D108BD9-81ED-4DB2-BD59-A6C34878D82A}">
                    <a16:rowId xmlns:a16="http://schemas.microsoft.com/office/drawing/2014/main" val="3279962884"/>
                  </a:ext>
                </a:extLst>
              </a:tr>
              <a:tr h="346745">
                <a:tc>
                  <a:txBody>
                    <a:bodyPr/>
                    <a:lstStyle/>
                    <a:p>
                      <a:r>
                        <a:rPr lang="en-US" sz="1200"/>
                        <a:t>Decision Trees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76.9%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89.7%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45%</a:t>
                      </a:r>
                    </a:p>
                  </a:txBody>
                  <a:tcPr marL="68075" marR="68075" marT="34038" marB="34038"/>
                </a:tc>
                <a:extLst>
                  <a:ext uri="{0D108BD9-81ED-4DB2-BD59-A6C34878D82A}">
                    <a16:rowId xmlns:a16="http://schemas.microsoft.com/office/drawing/2014/main" val="1233432431"/>
                  </a:ext>
                </a:extLst>
              </a:tr>
              <a:tr h="312774">
                <a:tc>
                  <a:txBody>
                    <a:bodyPr/>
                    <a:lstStyle/>
                    <a:p>
                      <a:r>
                        <a:rPr lang="en-US" sz="1200" dirty="0"/>
                        <a:t>Random Forests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81.2%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89.1%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35.9%</a:t>
                      </a:r>
                    </a:p>
                  </a:txBody>
                  <a:tcPr marL="68075" marR="68075" marT="34038" marB="34038"/>
                </a:tc>
                <a:extLst>
                  <a:ext uri="{0D108BD9-81ED-4DB2-BD59-A6C34878D82A}">
                    <a16:rowId xmlns:a16="http://schemas.microsoft.com/office/drawing/2014/main" val="2768703781"/>
                  </a:ext>
                </a:extLst>
              </a:tr>
              <a:tr h="346745">
                <a:tc>
                  <a:txBody>
                    <a:bodyPr/>
                    <a:lstStyle/>
                    <a:p>
                      <a:r>
                        <a:rPr lang="en-US" sz="1200"/>
                        <a:t>Gaussian NB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60.8%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37.2%</a:t>
                      </a:r>
                    </a:p>
                  </a:txBody>
                  <a:tcPr marL="68075" marR="68075" marT="34038" marB="34038"/>
                </a:tc>
                <a:extLst>
                  <a:ext uri="{0D108BD9-81ED-4DB2-BD59-A6C34878D82A}">
                    <a16:rowId xmlns:a16="http://schemas.microsoft.com/office/drawing/2014/main" val="1726821578"/>
                  </a:ext>
                </a:extLst>
              </a:tr>
              <a:tr h="346745">
                <a:tc>
                  <a:txBody>
                    <a:bodyPr/>
                    <a:lstStyle/>
                    <a:p>
                      <a:r>
                        <a:rPr lang="en-US" sz="1200"/>
                        <a:t>Multinomial NB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77.8%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90.2%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46.1%</a:t>
                      </a:r>
                    </a:p>
                  </a:txBody>
                  <a:tcPr marL="68075" marR="68075" marT="34038" marB="34038"/>
                </a:tc>
                <a:extLst>
                  <a:ext uri="{0D108BD9-81ED-4DB2-BD59-A6C34878D82A}">
                    <a16:rowId xmlns:a16="http://schemas.microsoft.com/office/drawing/2014/main" val="3962622026"/>
                  </a:ext>
                </a:extLst>
              </a:tr>
              <a:tr h="346745">
                <a:tc>
                  <a:txBody>
                    <a:bodyPr/>
                    <a:lstStyle/>
                    <a:p>
                      <a:r>
                        <a:rPr lang="en-US" sz="1200"/>
                        <a:t>SVM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84%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89.4%</a:t>
                      </a:r>
                    </a:p>
                  </a:txBody>
                  <a:tcPr marL="68075" marR="68075" marT="34038" marB="340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40.3%</a:t>
                      </a:r>
                    </a:p>
                  </a:txBody>
                  <a:tcPr marL="68075" marR="68075" marT="34038" marB="34038"/>
                </a:tc>
                <a:extLst>
                  <a:ext uri="{0D108BD9-81ED-4DB2-BD59-A6C34878D82A}">
                    <a16:rowId xmlns:a16="http://schemas.microsoft.com/office/drawing/2014/main" val="361382680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6F5BA62-0312-E567-1DD4-12B0B5E9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168176"/>
            <a:ext cx="3219151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both and generated 1000 new records.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FEC2D7F5-E21B-D905-28D2-16A7D1CBF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206648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6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239C-1A54-3D3E-CFE8-8A2C4D0F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Accuracies of the models (with SDV):</a:t>
            </a:r>
            <a:br>
              <a:rPr lang="en-US" dirty="0"/>
            </a:b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871D1D-B271-8255-6151-54CFF5B4F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930361"/>
              </p:ext>
            </p:extLst>
          </p:nvPr>
        </p:nvGraphicFramePr>
        <p:xfrm>
          <a:off x="1892644" y="2523176"/>
          <a:ext cx="8406711" cy="3135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156">
                  <a:extLst>
                    <a:ext uri="{9D8B030D-6E8A-4147-A177-3AD203B41FA5}">
                      <a16:colId xmlns:a16="http://schemas.microsoft.com/office/drawing/2014/main" val="1854271820"/>
                    </a:ext>
                  </a:extLst>
                </a:gridCol>
                <a:gridCol w="2193173">
                  <a:extLst>
                    <a:ext uri="{9D8B030D-6E8A-4147-A177-3AD203B41FA5}">
                      <a16:colId xmlns:a16="http://schemas.microsoft.com/office/drawing/2014/main" val="652476458"/>
                    </a:ext>
                  </a:extLst>
                </a:gridCol>
                <a:gridCol w="2249691">
                  <a:extLst>
                    <a:ext uri="{9D8B030D-6E8A-4147-A177-3AD203B41FA5}">
                      <a16:colId xmlns:a16="http://schemas.microsoft.com/office/drawing/2014/main" val="2111455311"/>
                    </a:ext>
                  </a:extLst>
                </a:gridCol>
                <a:gridCol w="2249691">
                  <a:extLst>
                    <a:ext uri="{9D8B030D-6E8A-4147-A177-3AD203B41FA5}">
                      <a16:colId xmlns:a16="http://schemas.microsoft.com/office/drawing/2014/main" val="1869619487"/>
                    </a:ext>
                  </a:extLst>
                </a:gridCol>
              </a:tblGrid>
              <a:tr h="380570">
                <a:tc>
                  <a:txBody>
                    <a:bodyPr/>
                    <a:lstStyle/>
                    <a:p>
                      <a:r>
                        <a:rPr lang="en-US" sz="1700"/>
                        <a:t>Algorithm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SDV (1097 records)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SDV (2097 records)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SDV (3097 records)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2907887842"/>
                  </a:ext>
                </a:extLst>
              </a:tr>
              <a:tr h="348450">
                <a:tc>
                  <a:txBody>
                    <a:bodyPr/>
                    <a:lstStyle/>
                    <a:p>
                      <a:r>
                        <a:rPr lang="en-US" sz="1500"/>
                        <a:t>Decision Trees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89.7%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90.5%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90.9%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649728878"/>
                  </a:ext>
                </a:extLst>
              </a:tr>
              <a:tr h="348450">
                <a:tc>
                  <a:txBody>
                    <a:bodyPr/>
                    <a:lstStyle/>
                    <a:p>
                      <a:r>
                        <a:rPr lang="en-US" sz="1500"/>
                        <a:t>Random Forests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89.1%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90.6%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2111273274"/>
                  </a:ext>
                </a:extLst>
              </a:tr>
              <a:tr h="348450">
                <a:tc>
                  <a:txBody>
                    <a:bodyPr/>
                    <a:lstStyle/>
                    <a:p>
                      <a:r>
                        <a:rPr lang="en-US" sz="1500"/>
                        <a:t>Gaussian NB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51%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58%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49%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55934240"/>
                  </a:ext>
                </a:extLst>
              </a:tr>
              <a:tr h="348450">
                <a:tc>
                  <a:txBody>
                    <a:bodyPr/>
                    <a:lstStyle/>
                    <a:p>
                      <a:r>
                        <a:rPr lang="en-US" sz="1500"/>
                        <a:t>Multinomial NB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90.2%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90.2%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90.8%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1463387744"/>
                  </a:ext>
                </a:extLst>
              </a:tr>
              <a:tr h="348450">
                <a:tc>
                  <a:txBody>
                    <a:bodyPr/>
                    <a:lstStyle/>
                    <a:p>
                      <a:r>
                        <a:rPr lang="en-US" sz="1500"/>
                        <a:t>SVM - linear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88.7%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90.09%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91.09%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3758677232"/>
                  </a:ext>
                </a:extLst>
              </a:tr>
              <a:tr h="348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SVM - sigmoid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88.7%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89.3%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90.06%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1806447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SVM - poly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88.3%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90.09%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91.09%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1426447405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SVM - RBF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88.7%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90.09%</a:t>
                      </a:r>
                    </a:p>
                  </a:txBody>
                  <a:tcPr marL="85071" marR="85071" marT="42534" marB="425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91.09%</a:t>
                      </a:r>
                    </a:p>
                  </a:txBody>
                  <a:tcPr marL="85071" marR="85071" marT="42534" marB="42534"/>
                </a:tc>
                <a:extLst>
                  <a:ext uri="{0D108BD9-81ED-4DB2-BD59-A6C34878D82A}">
                    <a16:rowId xmlns:a16="http://schemas.microsoft.com/office/drawing/2014/main" val="335722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0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2FED5-03BE-2FC2-3C0D-ABC4284B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Ethnicity vs Risk Factor</a:t>
            </a: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5CC97906-0D3E-02A0-97BC-2DCA44778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9" r="3" b="3"/>
          <a:stretch/>
        </p:blipFill>
        <p:spPr>
          <a:xfrm>
            <a:off x="3277278" y="2329285"/>
            <a:ext cx="5637444" cy="432840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3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69723-6F95-92B6-E12D-C787749B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 at Pregnancy vs Risk Factor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C1FF491-51AD-223C-A992-1C3E32B66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6" r="3" b="3"/>
          <a:stretch/>
        </p:blipFill>
        <p:spPr>
          <a:xfrm>
            <a:off x="3399876" y="2322523"/>
            <a:ext cx="5088800" cy="390715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5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8F497-617F-92CA-30AC-FF6985DF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causal factors for complications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1CE42-0E5E-D31F-A352-92D822016B1E}"/>
              </a:ext>
            </a:extLst>
          </p:cNvPr>
          <p:cNvSpPr txBox="1"/>
          <p:nvPr/>
        </p:nvSpPr>
        <p:spPr>
          <a:xfrm>
            <a:off x="1371135" y="4904009"/>
            <a:ext cx="427213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Unnecessary C-Section: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Higher Maternal 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Previous Gynecological Surgery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 Blood Pressure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D9356-372D-7293-5347-6CB357124B44}"/>
              </a:ext>
            </a:extLst>
          </p:cNvPr>
          <p:cNvSpPr txBox="1"/>
          <p:nvPr/>
        </p:nvSpPr>
        <p:spPr>
          <a:xfrm>
            <a:off x="8035788" y="2207428"/>
            <a:ext cx="3793943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Pre-term labor: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Diabetes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Obesity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 Blood Pressure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of tobacco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Consumption of Alcohol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of street drugs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C878E-380D-4540-0A4E-0707664A9112}"/>
              </a:ext>
            </a:extLst>
          </p:cNvPr>
          <p:cNvSpPr txBox="1"/>
          <p:nvPr/>
        </p:nvSpPr>
        <p:spPr>
          <a:xfrm>
            <a:off x="6185579" y="4922867"/>
            <a:ext cx="4623548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Abnormal weight gain of the baby: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 Blood Pressure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Diabetes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Higher Maternal 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B62E4-9AED-32FE-D78E-48529EE1A4A1}"/>
              </a:ext>
            </a:extLst>
          </p:cNvPr>
          <p:cNvSpPr txBox="1"/>
          <p:nvPr/>
        </p:nvSpPr>
        <p:spPr>
          <a:xfrm>
            <a:off x="1264201" y="2231200"/>
            <a:ext cx="276319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b="1" dirty="0"/>
              <a:t>Gestation Diabetes: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Obesity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Diabetes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 Blood Pressure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Higher Maternal Age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Abnormal PAP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05F75-FE0D-6545-7CEB-A6242F48BB7B}"/>
              </a:ext>
            </a:extLst>
          </p:cNvPr>
          <p:cNvSpPr txBox="1"/>
          <p:nvPr/>
        </p:nvSpPr>
        <p:spPr>
          <a:xfrm>
            <a:off x="4569705" y="2245211"/>
            <a:ext cx="30196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b="1" dirty="0"/>
              <a:t>Pre-Eclampsia: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Obesity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Diabetes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 Blood Pressure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Higher Maternal 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Heart Disease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2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2" name="Rectangle 36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C119D3-6AB5-564A-31C6-D11588CBA1C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-100" r="-1" b="-434"/>
          <a:stretch/>
        </p:blipFill>
        <p:spPr>
          <a:xfrm>
            <a:off x="1018752" y="2392926"/>
            <a:ext cx="1516180" cy="1516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D0843-F1FE-BFC7-7492-A818C2FF55C2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8157" t="4795" r="8729" b="21537"/>
          <a:stretch/>
        </p:blipFill>
        <p:spPr>
          <a:xfrm>
            <a:off x="6334157" y="2405176"/>
            <a:ext cx="1516180" cy="1516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BFC89-5AA8-D5FD-A47D-93F6A70C4965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20381" b="29969"/>
          <a:stretch/>
        </p:blipFill>
        <p:spPr>
          <a:xfrm>
            <a:off x="2780052" y="2405176"/>
            <a:ext cx="1516180" cy="1516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5D426-E9D7-28B2-719F-5D21896F2EC9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5008" t="5024" r="5012" b="33311"/>
          <a:stretch/>
        </p:blipFill>
        <p:spPr>
          <a:xfrm>
            <a:off x="4541352" y="2389480"/>
            <a:ext cx="1516180" cy="150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C15B-4DA4-5B76-8D88-26E0F844F3A0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659" r="4" b="28643"/>
          <a:stretch/>
        </p:blipFill>
        <p:spPr>
          <a:xfrm>
            <a:off x="8126962" y="2405176"/>
            <a:ext cx="1516180" cy="151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0B20F-606F-317E-98EC-3357E7789334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850" t="4229" r="3875" b="18825"/>
          <a:stretch/>
        </p:blipFill>
        <p:spPr>
          <a:xfrm>
            <a:off x="9989699" y="2405176"/>
            <a:ext cx="1516180" cy="151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898B43-A80E-A351-C26D-FE241682808A}"/>
              </a:ext>
            </a:extLst>
          </p:cNvPr>
          <p:cNvSpPr txBox="1"/>
          <p:nvPr/>
        </p:nvSpPr>
        <p:spPr>
          <a:xfrm>
            <a:off x="602528" y="4005342"/>
            <a:ext cx="2206314" cy="98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1362">
              <a:spcAft>
                <a:spcPts val="594"/>
              </a:spcAft>
            </a:pPr>
            <a:r>
              <a:rPr lang="en-US" sz="1584" b="1" i="1" kern="1200" dirty="0">
                <a:solidFill>
                  <a:schemeClr val="tx1"/>
                </a:solidFill>
                <a:cs typeface="Calibri" panose="020F0502020204030204" pitchFamily="34" charset="0"/>
              </a:rPr>
              <a:t>Product Manager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Manish Reddy 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Kovvuri</a:t>
            </a:r>
            <a:endParaRPr lang="en-US" sz="1494" kern="12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C8E570-5AD1-5C2E-53D7-B5F8394784D2}"/>
              </a:ext>
            </a:extLst>
          </p:cNvPr>
          <p:cNvSpPr txBox="1"/>
          <p:nvPr/>
        </p:nvSpPr>
        <p:spPr>
          <a:xfrm>
            <a:off x="6054018" y="3992916"/>
            <a:ext cx="2162782" cy="980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1362">
              <a:spcAft>
                <a:spcPts val="594"/>
              </a:spcAft>
            </a:pPr>
            <a:r>
              <a:rPr lang="en-US" sz="1584" b="1" i="1" kern="1200" dirty="0">
                <a:solidFill>
                  <a:schemeClr val="tx1"/>
                </a:solidFill>
                <a:cs typeface="Calibri" panose="020F0502020204030204" pitchFamily="34" charset="0"/>
              </a:rPr>
              <a:t>Developer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Sri Kaushik Reddy 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Gillela</a:t>
            </a:r>
            <a:endParaRPr lang="en-US" sz="1600" kern="12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A387B2-66EC-5909-80FF-30521A55C949}"/>
              </a:ext>
            </a:extLst>
          </p:cNvPr>
          <p:cNvSpPr txBox="1"/>
          <p:nvPr/>
        </p:nvSpPr>
        <p:spPr>
          <a:xfrm>
            <a:off x="2628813" y="4019646"/>
            <a:ext cx="1818658" cy="9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1362">
              <a:spcAft>
                <a:spcPts val="594"/>
              </a:spcAft>
            </a:pPr>
            <a:r>
              <a:rPr lang="en-US" sz="1584" b="1" i="1" kern="1200" dirty="0">
                <a:solidFill>
                  <a:schemeClr val="tx1"/>
                </a:solidFill>
                <a:cs typeface="Calibri" panose="020F0502020204030204" pitchFamily="34" charset="0"/>
              </a:rPr>
              <a:t>Scrum Master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Shivanvitha</a:t>
            </a: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dirty="0" err="1">
                <a:cs typeface="Calibri" panose="020F0502020204030204" pitchFamily="34" charset="0"/>
              </a:rPr>
              <a:t>Jasti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A9BA2-768C-C683-3E46-7AB0D7DADF89}"/>
              </a:ext>
            </a:extLst>
          </p:cNvPr>
          <p:cNvSpPr txBox="1"/>
          <p:nvPr/>
        </p:nvSpPr>
        <p:spPr>
          <a:xfrm>
            <a:off x="4196285" y="4005342"/>
            <a:ext cx="2206314" cy="98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1362">
              <a:spcAft>
                <a:spcPts val="594"/>
              </a:spcAft>
            </a:pPr>
            <a:r>
              <a:rPr lang="en-US" sz="1584" b="1" i="1" kern="1200" dirty="0">
                <a:solidFill>
                  <a:schemeClr val="tx1"/>
                </a:solidFill>
                <a:cs typeface="Calibri" panose="020F0502020204030204" pitchFamily="34" charset="0"/>
              </a:rPr>
              <a:t>Developer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Sai </a:t>
            </a: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Praneeth</a:t>
            </a: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 Reddy 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Kethri</a:t>
            </a:r>
            <a:endParaRPr lang="en-US" sz="1600" kern="12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0ADC-87BA-B8D2-9203-ADB8EEB3201E}"/>
              </a:ext>
            </a:extLst>
          </p:cNvPr>
          <p:cNvSpPr txBox="1"/>
          <p:nvPr/>
        </p:nvSpPr>
        <p:spPr>
          <a:xfrm>
            <a:off x="7818832" y="4022199"/>
            <a:ext cx="2206314" cy="13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1362">
              <a:spcAft>
                <a:spcPts val="594"/>
              </a:spcAft>
            </a:pPr>
            <a:r>
              <a:rPr lang="en-US" sz="1584" b="1" i="1" kern="1200" dirty="0">
                <a:solidFill>
                  <a:schemeClr val="tx1"/>
                </a:solidFill>
                <a:cs typeface="Calibri" panose="020F0502020204030204" pitchFamily="34" charset="0"/>
              </a:rPr>
              <a:t>Developer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Srinidh</a:t>
            </a: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endParaRPr lang="en-US" sz="1584" dirty="0">
              <a:cs typeface="Calibri" panose="020F0502020204030204" pitchFamily="34" charset="0"/>
            </a:endParaRP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Vobbilisetty</a:t>
            </a:r>
            <a:r>
              <a:rPr lang="en-US" sz="1584" kern="12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</a:p>
          <a:p>
            <a:pPr algn="ctr" defTabSz="758952">
              <a:spcAft>
                <a:spcPts val="600"/>
              </a:spcAft>
            </a:pPr>
            <a:endParaRPr lang="en-US" sz="1600" kern="12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2CB3A-798B-2B11-AF66-11E83229143F}"/>
              </a:ext>
            </a:extLst>
          </p:cNvPr>
          <p:cNvSpPr txBox="1"/>
          <p:nvPr/>
        </p:nvSpPr>
        <p:spPr>
          <a:xfrm>
            <a:off x="9636828" y="3993142"/>
            <a:ext cx="2206314" cy="13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51362">
              <a:spcAft>
                <a:spcPts val="594"/>
              </a:spcAft>
            </a:pPr>
            <a:r>
              <a:rPr lang="en-US" sz="1584" b="1" i="1" kern="1200" dirty="0">
                <a:solidFill>
                  <a:schemeClr val="tx1"/>
                </a:solidFill>
                <a:cs typeface="Calibri" panose="020F0502020204030204" pitchFamily="34" charset="0"/>
              </a:rPr>
              <a:t>Developer</a:t>
            </a: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Manideep</a:t>
            </a:r>
            <a:endParaRPr lang="en-US" sz="1584" dirty="0">
              <a:cs typeface="Calibri" panose="020F0502020204030204" pitchFamily="34" charset="0"/>
            </a:endParaRPr>
          </a:p>
          <a:p>
            <a:pPr algn="ctr" defTabSz="751362">
              <a:spcAft>
                <a:spcPts val="594"/>
              </a:spcAft>
            </a:pPr>
            <a:r>
              <a:rPr lang="en-US" sz="1584" kern="1200" dirty="0" err="1">
                <a:solidFill>
                  <a:schemeClr val="tx1"/>
                </a:solidFill>
                <a:cs typeface="Calibri" panose="020F0502020204030204" pitchFamily="34" charset="0"/>
              </a:rPr>
              <a:t>Kamtala</a:t>
            </a:r>
            <a:endParaRPr lang="en-US" sz="1584" kern="12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algn="ctr" defTabSz="751362">
              <a:spcAft>
                <a:spcPts val="594"/>
              </a:spcAft>
            </a:pPr>
            <a:endParaRPr lang="en-US" sz="1600" kern="12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85A83-2376-4B9E-6742-F8B6A13EA0E2}"/>
              </a:ext>
            </a:extLst>
          </p:cNvPr>
          <p:cNvSpPr txBox="1"/>
          <p:nvPr/>
        </p:nvSpPr>
        <p:spPr>
          <a:xfrm>
            <a:off x="4605047" y="986090"/>
            <a:ext cx="2981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team BLITZ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469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945C839-5223-449A-83FF-07A83C46B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673E84-7710-46C2-AB60-0C54F719C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B3EED-6BC1-D5EB-5D04-03BC99B7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34" y="1912809"/>
            <a:ext cx="3649360" cy="33579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3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Probabilities of Complication Occurrence</a:t>
            </a:r>
            <a:br>
              <a:rPr lang="en-US" sz="6000" dirty="0"/>
            </a:br>
            <a:endParaRPr lang="en-US" sz="6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9CA32C-70F8-4CA5-AA5D-57191F4D8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33" y="928117"/>
            <a:ext cx="338328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E09BF-A0B8-66BD-6311-C595E6BAB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343" y="1328121"/>
            <a:ext cx="7734450" cy="158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A5BE0-48C3-85FD-40B9-BCA5B450D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721" y="3400203"/>
            <a:ext cx="7781072" cy="158556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2A7090A-8739-4C0E-AE2B-E9574F83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33" y="5782820"/>
            <a:ext cx="338328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4DD241-70FF-4D92-99B7-2E3262D34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C4DBDA-CE47-4C85-9D28-009A33B03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02800A-EB0F-495B-AD52-CBAF6B3F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39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FA03EBA-ECE6-53F9-28E6-61ED2E049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966943"/>
              </p:ext>
            </p:extLst>
          </p:nvPr>
        </p:nvGraphicFramePr>
        <p:xfrm>
          <a:off x="314916" y="1101586"/>
          <a:ext cx="3601764" cy="2083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33F0ACE-38EA-3CA6-B809-216C7A1017A7}"/>
              </a:ext>
            </a:extLst>
          </p:cNvPr>
          <p:cNvSpPr txBox="1"/>
          <p:nvPr/>
        </p:nvSpPr>
        <p:spPr>
          <a:xfrm>
            <a:off x="1454556" y="243063"/>
            <a:ext cx="9282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Probabilities of Complication Occurrence</a:t>
            </a:r>
            <a:endParaRPr lang="en-US" sz="44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7950450-3F18-190E-18D7-D110B0E04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046280"/>
              </p:ext>
            </p:extLst>
          </p:nvPr>
        </p:nvGraphicFramePr>
        <p:xfrm>
          <a:off x="4214071" y="4052216"/>
          <a:ext cx="3665175" cy="1838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BEE3322-A92E-AF3E-950E-FF8D1C772E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3374782"/>
              </p:ext>
            </p:extLst>
          </p:nvPr>
        </p:nvGraphicFramePr>
        <p:xfrm>
          <a:off x="1454556" y="1487049"/>
          <a:ext cx="4384231" cy="2185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BEE6E8-B25E-1B98-EF77-B20073057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4759"/>
              </p:ext>
            </p:extLst>
          </p:nvPr>
        </p:nvGraphicFramePr>
        <p:xfrm>
          <a:off x="6145342" y="1487049"/>
          <a:ext cx="4592101" cy="2185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CFE3F7B-8BE6-93A8-C1CC-477433CDE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555482"/>
              </p:ext>
            </p:extLst>
          </p:nvPr>
        </p:nvGraphicFramePr>
        <p:xfrm>
          <a:off x="410189" y="4052216"/>
          <a:ext cx="3665175" cy="1838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85C9AAC-8289-6604-3740-147399A499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54049"/>
              </p:ext>
            </p:extLst>
          </p:nvPr>
        </p:nvGraphicFramePr>
        <p:xfrm>
          <a:off x="7948564" y="4055462"/>
          <a:ext cx="3689872" cy="1838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59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33C1C-89C6-EFCE-6FC3-6FCD32D5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561" y="2920614"/>
            <a:ext cx="6201323" cy="992212"/>
          </a:xfrm>
        </p:spPr>
        <p:txBody>
          <a:bodyPr/>
          <a:lstStyle/>
          <a:p>
            <a:pPr defTabSz="557784"/>
            <a:r>
              <a:rPr lang="en-US" sz="3294" kern="1200" cap="all" baseline="0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Steps performed in NLP: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7718B13-75EE-1BC4-F58E-F35B91352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226341"/>
              </p:ext>
            </p:extLst>
          </p:nvPr>
        </p:nvGraphicFramePr>
        <p:xfrm>
          <a:off x="2758561" y="3481934"/>
          <a:ext cx="7219917" cy="3204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15C059-0CD5-088A-79D5-4DF769054325}"/>
              </a:ext>
            </a:extLst>
          </p:cNvPr>
          <p:cNvSpPr txBox="1"/>
          <p:nvPr/>
        </p:nvSpPr>
        <p:spPr>
          <a:xfrm>
            <a:off x="2758561" y="795366"/>
            <a:ext cx="627837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57784"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NLP performed on columns:</a:t>
            </a:r>
          </a:p>
          <a:p>
            <a:pPr defTabSz="557784">
              <a:spcAft>
                <a:spcPts val="600"/>
              </a:spcAft>
            </a:pP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Doctor’s Advice notes</a:t>
            </a:r>
          </a:p>
          <a:p>
            <a:pPr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Clinical Observations</a:t>
            </a:r>
          </a:p>
          <a:p>
            <a:pPr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Appointment Reasons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0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BEA69-FBA3-61A4-677E-1CAC0A1C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61" y="505224"/>
            <a:ext cx="4516841" cy="3060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81F6-775E-1CCF-07B1-8127E882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r>
              <a:rPr lang="en-US" sz="4200" dirty="0"/>
              <a:t>appointment reasons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EC90E-A036-32E2-A37C-449C0B558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47" y="505223"/>
            <a:ext cx="4935741" cy="30601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47F9A-8A1F-FE93-9414-2E94D4BF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688" y="3837459"/>
            <a:ext cx="2666004" cy="26875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Important words: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Blood Pressure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Glucose Monitoring</a:t>
            </a:r>
          </a:p>
          <a:p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80BBF-71B6-65FE-8681-DD23FE1D4467}"/>
              </a:ext>
            </a:extLst>
          </p:cNvPr>
          <p:cNvSpPr txBox="1"/>
          <p:nvPr/>
        </p:nvSpPr>
        <p:spPr>
          <a:xfrm>
            <a:off x="8386052" y="4649026"/>
            <a:ext cx="220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Weight Management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Fetal Doppler</a:t>
            </a:r>
          </a:p>
        </p:txBody>
      </p:sp>
    </p:spTree>
    <p:extLst>
      <p:ext uri="{BB962C8B-B14F-4D97-AF65-F5344CB8AC3E}">
        <p14:creationId xmlns:p14="http://schemas.microsoft.com/office/powerpoint/2010/main" val="37793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04A9F7F-57B0-A33C-4ED5-43AAE0EA0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" r="5847" b="2"/>
          <a:stretch/>
        </p:blipFill>
        <p:spPr>
          <a:xfrm>
            <a:off x="6687325" y="505224"/>
            <a:ext cx="4089712" cy="306016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5BB01-CDAE-9E50-3966-E6601006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17" y="4122320"/>
            <a:ext cx="4800599" cy="1767141"/>
          </a:xfrm>
        </p:spPr>
        <p:txBody>
          <a:bodyPr>
            <a:normAutofit/>
          </a:bodyPr>
          <a:lstStyle/>
          <a:p>
            <a:r>
              <a:rPr lang="en-US" sz="4200" dirty="0"/>
              <a:t>DOCTOR’S ADVICE NOTES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79965-AE08-750A-2650-ACA063F478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" r="2518" b="2"/>
          <a:stretch/>
        </p:blipFill>
        <p:spPr>
          <a:xfrm>
            <a:off x="984504" y="505223"/>
            <a:ext cx="4520195" cy="30601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9A2E-EB20-DDF4-1D5B-83395AA1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37459"/>
            <a:ext cx="1958236" cy="2849421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Important  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Weight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Blood Pressure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833C-2E64-7C68-21FC-6C8C6C9E073C}"/>
              </a:ext>
            </a:extLst>
          </p:cNvPr>
          <p:cNvSpPr txBox="1"/>
          <p:nvPr/>
        </p:nvSpPr>
        <p:spPr>
          <a:xfrm>
            <a:off x="8054236" y="4769122"/>
            <a:ext cx="19582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Fluids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Drink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5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474C7-B5EC-6B42-6956-980869C6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21" y="503665"/>
            <a:ext cx="4500234" cy="3060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F88A7-1326-DCA5-9C46-FC01629E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810544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/>
              <a:t>CLINICAL OBSERVATIONS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924016-5158-DA22-9BF6-24DCD13F8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75275" y="388650"/>
            <a:ext cx="4584509" cy="30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4701-D981-F6B3-3575-962DCC339118}"/>
              </a:ext>
            </a:extLst>
          </p:cNvPr>
          <p:cNvSpPr txBox="1"/>
          <p:nvPr/>
        </p:nvSpPr>
        <p:spPr>
          <a:xfrm>
            <a:off x="6217920" y="4170410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Important words: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Weight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Blood Pressure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/>
              <a:t>Blood sugars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3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3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6" name="Oval 3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7" name="Oval 3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ectangle 3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Rectangle 4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093F8-9BFE-4EBD-9404-A5AF1015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Risks and Planned Mitigations</a:t>
            </a:r>
            <a:br>
              <a:rPr lang="en-US" sz="4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endParaRPr lang="en-US" sz="47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61" name="Rectangle 4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4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3" name="Oval 4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4" name="Oval 4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34EEA243-D8B7-17A5-991C-FE47315AD8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768316"/>
              </p:ext>
            </p:extLst>
          </p:nvPr>
        </p:nvGraphicFramePr>
        <p:xfrm>
          <a:off x="920834" y="1713724"/>
          <a:ext cx="6631747" cy="3376439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998166">
                  <a:extLst>
                    <a:ext uri="{9D8B030D-6E8A-4147-A177-3AD203B41FA5}">
                      <a16:colId xmlns:a16="http://schemas.microsoft.com/office/drawing/2014/main" val="1402214948"/>
                    </a:ext>
                  </a:extLst>
                </a:gridCol>
                <a:gridCol w="1327017">
                  <a:extLst>
                    <a:ext uri="{9D8B030D-6E8A-4147-A177-3AD203B41FA5}">
                      <a16:colId xmlns:a16="http://schemas.microsoft.com/office/drawing/2014/main" val="46201923"/>
                    </a:ext>
                  </a:extLst>
                </a:gridCol>
                <a:gridCol w="1068305">
                  <a:extLst>
                    <a:ext uri="{9D8B030D-6E8A-4147-A177-3AD203B41FA5}">
                      <a16:colId xmlns:a16="http://schemas.microsoft.com/office/drawing/2014/main" val="263510046"/>
                    </a:ext>
                  </a:extLst>
                </a:gridCol>
                <a:gridCol w="740278">
                  <a:extLst>
                    <a:ext uri="{9D8B030D-6E8A-4147-A177-3AD203B41FA5}">
                      <a16:colId xmlns:a16="http://schemas.microsoft.com/office/drawing/2014/main" val="3746337963"/>
                    </a:ext>
                  </a:extLst>
                </a:gridCol>
                <a:gridCol w="1417028">
                  <a:extLst>
                    <a:ext uri="{9D8B030D-6E8A-4147-A177-3AD203B41FA5}">
                      <a16:colId xmlns:a16="http://schemas.microsoft.com/office/drawing/2014/main" val="929929057"/>
                    </a:ext>
                  </a:extLst>
                </a:gridCol>
                <a:gridCol w="1080953">
                  <a:extLst>
                    <a:ext uri="{9D8B030D-6E8A-4147-A177-3AD203B41FA5}">
                      <a16:colId xmlns:a16="http://schemas.microsoft.com/office/drawing/2014/main" val="367263004"/>
                    </a:ext>
                  </a:extLst>
                </a:gridCol>
              </a:tblGrid>
              <a:tr h="343754">
                <a:tc>
                  <a:txBody>
                    <a:bodyPr/>
                    <a:lstStyle/>
                    <a:p>
                      <a:pPr algn="l"/>
                      <a:r>
                        <a:rPr lang="en-US" sz="1400" b="0" cap="none" spc="0" baseline="0">
                          <a:solidFill>
                            <a:schemeClr val="bg1"/>
                          </a:solidFill>
                        </a:rPr>
                        <a:t>Risk Name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cap="none" spc="0" baseline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baseline="0" dirty="0">
                          <a:solidFill>
                            <a:schemeClr val="bg1"/>
                          </a:solidFill>
                        </a:rPr>
                        <a:t>Probability 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baseline="0" dirty="0">
                          <a:solidFill>
                            <a:schemeClr val="bg1"/>
                          </a:solidFill>
                        </a:rPr>
                        <a:t>Impact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cap="none" spc="0" baseline="0" dirty="0">
                          <a:solidFill>
                            <a:schemeClr val="bg1"/>
                          </a:solidFill>
                        </a:rPr>
                        <a:t>Mitigation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cap="none" spc="0" baseline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953931"/>
                  </a:ext>
                </a:extLst>
              </a:tr>
              <a:tr h="1006055"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Diverse Data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Multiple data types might not get analyzed in single model.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Converting categorical data into numeric by some type of encoding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Mitigated – </a:t>
                      </a:r>
                    </a:p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one hot encoding on categorical columns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811935"/>
                  </a:ext>
                </a:extLst>
              </a:tr>
              <a:tr h="1006055"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Inadequate fields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Not enough fields for machine learning to accurately predict the risk factor.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Generating as many new fields as possible (eg: LMP – date of birth = age at pregnancy)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Mitigated – </a:t>
                      </a:r>
                    </a:p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New fields have been generated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51195"/>
                  </a:ext>
                </a:extLst>
              </a:tr>
              <a:tr h="1006055"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Insufficient records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There are under a hundred records in the dataset.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Synthetic Data Generation techniques to expand on the existing data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Mitigated – </a:t>
                      </a:r>
                    </a:p>
                    <a:p>
                      <a:pPr algn="l"/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New records generated by Synthetic data generation</a:t>
                      </a:r>
                    </a:p>
                  </a:txBody>
                  <a:tcPr marL="33469" marR="23907" marT="48682" marB="4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29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5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9B60-BCF0-2E50-2B4A-1B5D8BAF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Future Work</a:t>
            </a:r>
          </a:p>
        </p:txBody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5ECC8BCA-C7E5-E883-8CDC-235A51E00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483696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61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132-15D2-B009-8BDD-6A14F8724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80249A-111F-392D-7773-F7D55FEEF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66056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135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14524-3870-DAAF-28CC-288930D5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Thank You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33175E9E-C5EF-3862-757B-066A331F4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388" y="1554207"/>
            <a:ext cx="3749586" cy="37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0" name="Rectangle 1099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75217256-9243-44A1-AE11-87584ECCA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90E30-9633-945F-A53F-377130D7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472" y="2223862"/>
            <a:ext cx="5226137" cy="1407494"/>
          </a:xfrm>
          <a:noFill/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Our Client</a:t>
            </a:r>
          </a:p>
        </p:txBody>
      </p:sp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6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F49A21B3-5F07-6645-DE83-F8A9B01B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8472" y="441314"/>
            <a:ext cx="3291141" cy="899578"/>
          </a:xfrm>
          <a:prstGeom prst="rect">
            <a:avLst/>
          </a:prstGeom>
          <a:noFill/>
          <a:effectLst>
            <a:softEdge rad="3132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icture containing indoor, computer, close&#10;&#10;Description automatically generated">
            <a:extLst>
              <a:ext uri="{FF2B5EF4-FFF2-40B4-BE49-F238E27FC236}">
                <a16:creationId xmlns:a16="http://schemas.microsoft.com/office/drawing/2014/main" id="{8DD3879F-3038-7CA9-C8E0-E34064D4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2223862"/>
            <a:ext cx="4903129" cy="3236064"/>
          </a:xfrm>
          <a:prstGeom prst="rect">
            <a:avLst/>
          </a:prstGeom>
          <a:effectLst>
            <a:softEdge rad="294669"/>
          </a:effectLst>
        </p:spPr>
      </p:pic>
      <p:graphicFrame>
        <p:nvGraphicFramePr>
          <p:cNvPr id="1112" name="Content Placeholder 2">
            <a:extLst>
              <a:ext uri="{FF2B5EF4-FFF2-40B4-BE49-F238E27FC236}">
                <a16:creationId xmlns:a16="http://schemas.microsoft.com/office/drawing/2014/main" id="{2BF89F5B-81EB-D474-7FD9-4F83CAC25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233963"/>
              </p:ext>
            </p:extLst>
          </p:nvPr>
        </p:nvGraphicFramePr>
        <p:xfrm>
          <a:off x="5838453" y="3164229"/>
          <a:ext cx="5592465" cy="350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D96E3E53-A85C-4F1C-8D49-274B2858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9B18F255-8818-4B29-BE51-E6C53C9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B9FAC86-F2AD-430F-A01E-366FAC8A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78436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1E670-3D69-D97B-BDFD-826CFCCF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BD099-4AC2-AEA0-0AF7-FD7EB5FBF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2373367"/>
            <a:ext cx="10222991" cy="37607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0" i="0" dirty="0">
                <a:effectLst/>
              </a:rPr>
              <a:t>The main objective of this project is to develop a machine learning model that can accurately classify new pregnancies based on the level of risk they pose (Low, Medium, or High). </a:t>
            </a:r>
          </a:p>
          <a:p>
            <a:pPr marL="0" indent="0" algn="just">
              <a:buNone/>
            </a:pPr>
            <a:r>
              <a:rPr lang="en-US" sz="1800" b="0" i="0" dirty="0">
                <a:effectLst/>
              </a:rPr>
              <a:t>Additionally, the model should be able to identify potential complications that may arise during the early stages of pregnancy, using past patient records. </a:t>
            </a:r>
          </a:p>
          <a:p>
            <a:pPr marL="0" indent="0" algn="just">
              <a:buNone/>
            </a:pPr>
            <a:r>
              <a:rPr lang="en-US" sz="1800" b="0" i="0" dirty="0">
                <a:effectLst/>
              </a:rPr>
              <a:t>This would enable healthcare providers to take proactive measures to prevent or mitigate such complications during the early stages of pregnancy. </a:t>
            </a:r>
          </a:p>
          <a:p>
            <a:pPr marL="0" indent="0" algn="just">
              <a:buNone/>
            </a:pPr>
            <a:r>
              <a:rPr lang="en-US" sz="1800" b="0" i="0" dirty="0">
                <a:effectLst/>
              </a:rPr>
              <a:t>Overall, the project aims to leverage machine learning to improve pregnancy outcomes and maternal health.</a:t>
            </a:r>
          </a:p>
          <a:p>
            <a:pPr marL="0" indent="0" algn="just">
              <a:buNone/>
            </a:pPr>
            <a:r>
              <a:rPr lang="en-US" sz="1800" b="1" dirty="0"/>
              <a:t>Project Goals: </a:t>
            </a:r>
          </a:p>
          <a:p>
            <a:pPr algn="just"/>
            <a:r>
              <a:rPr lang="en-US" sz="1800" dirty="0"/>
              <a:t>To classify the pregnancies based on the level of risk. (risk factor column)</a:t>
            </a:r>
          </a:p>
          <a:p>
            <a:pPr algn="just"/>
            <a:r>
              <a:rPr lang="en-US" sz="1800" dirty="0"/>
              <a:t>To perform analysis of textual columns using NLP.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3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F752-2E7B-6B64-80A5-0653A300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Similar Projects</a:t>
            </a: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E934B-9457-38DA-D4FC-8AC602F02A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90589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78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4876E-A175-6B4F-E1CF-0F9CA463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r>
              <a:rPr lang="en-US" sz="3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List of pregnancy complications and their major contributing factors: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BED9-2AA0-4BBA-B915-2DACA536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Gestational Diabetes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: Having had gestational diabetes during a previous pregnancy, Polycystic Ovarian Syndrome (PCOS) , Having pre-diabetes / Family History of Type 2 diabetes</a:t>
            </a:r>
          </a:p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Pre-Eclampsia: </a:t>
            </a:r>
            <a:r>
              <a:rPr lang="en-US" b="0" i="0" dirty="0">
                <a:effectLst/>
                <a:latin typeface="Arial" panose="020B0604020202020204" pitchFamily="34" charset="0"/>
              </a:rPr>
              <a:t>Having had pre-eclampsia in a previous pregnancy, Multiple pregnancy (twins or more), Being pregnant for the first time</a:t>
            </a:r>
          </a:p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Pre-term labo</a:t>
            </a:r>
            <a:r>
              <a:rPr lang="en-US" dirty="0">
                <a:latin typeface="Arial" panose="020B0604020202020204" pitchFamily="34" charset="0"/>
              </a:rPr>
              <a:t>r </a:t>
            </a:r>
            <a:r>
              <a:rPr lang="en-US" b="0" i="0" dirty="0">
                <a:effectLst/>
                <a:latin typeface="Arial" panose="020B0604020202020204" pitchFamily="34" charset="0"/>
              </a:rPr>
              <a:t>: Other complications in the pregnancy (GD or pre-eclampsia), Tobacco and alcohol use / Substance abuse, prior preterm birth</a:t>
            </a:r>
          </a:p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Unnecessary C-Section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: High blood pressure, Presence of pregnancy complications, Previous C-section</a:t>
            </a:r>
          </a:p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High/ low weight gain in the baby</a:t>
            </a:r>
            <a:r>
              <a:rPr lang="en-US" b="0" i="0" dirty="0">
                <a:effectLst/>
                <a:latin typeface="Arial" panose="020B0604020202020204" pitchFamily="34" charset="0"/>
              </a:rPr>
              <a:t>: Mother’s medical conditions, Mother’s diet during the pregnancy, Gestational age of the baby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659EB-679D-9ADB-CBC8-2772FF55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E0E85-EE10-AFEA-63AA-D4437781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7" y="845378"/>
            <a:ext cx="10916463" cy="311119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750C7-095B-A39D-05CE-5ADC3292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 dirty="0"/>
              <a:t>Dataset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63E021-49FF-E8D5-26B1-27727C6E5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33550"/>
              </p:ext>
            </p:extLst>
          </p:nvPr>
        </p:nvGraphicFramePr>
        <p:xfrm>
          <a:off x="1402412" y="-279321"/>
          <a:ext cx="9387175" cy="4362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C773A-AF9B-C3B0-96D7-45B01CB56E11}"/>
              </a:ext>
            </a:extLst>
          </p:cNvPr>
          <p:cNvSpPr txBox="1"/>
          <p:nvPr/>
        </p:nvSpPr>
        <p:spPr>
          <a:xfrm>
            <a:off x="8925670" y="2304789"/>
            <a:ext cx="7945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3097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510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9EC55-E72B-47E3-4453-22A5507D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PARAMETERS OF THE DATA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30C2331-06A4-42B3-7EAD-57FF9153F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60" t="-2293" r="-894" b="1976"/>
          <a:stretch/>
        </p:blipFill>
        <p:spPr>
          <a:xfrm>
            <a:off x="3378201" y="2035166"/>
            <a:ext cx="5435598" cy="465171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ysClr val="window" lastClr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5055</TotalTime>
  <Words>1419</Words>
  <Application>Microsoft Office PowerPoint</Application>
  <PresentationFormat>Widescreen</PresentationFormat>
  <Paragraphs>299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MasonBrand.pxtx</vt:lpstr>
      <vt:lpstr>Wood Type</vt:lpstr>
      <vt:lpstr>Sprint 1 INTERIM Status Update</vt:lpstr>
      <vt:lpstr>PowerPoint Presentation</vt:lpstr>
      <vt:lpstr>Our Client</vt:lpstr>
      <vt:lpstr>Problem Statement</vt:lpstr>
      <vt:lpstr>Similar Projects</vt:lpstr>
      <vt:lpstr>List of pregnancy complications and their major contributing factors:</vt:lpstr>
      <vt:lpstr>System Architecture</vt:lpstr>
      <vt:lpstr>Dataset</vt:lpstr>
      <vt:lpstr>PARAMETERS OF THE DATA</vt:lpstr>
      <vt:lpstr>Preprocessing steps performed</vt:lpstr>
      <vt:lpstr>PowerPoint Presentation</vt:lpstr>
      <vt:lpstr>Algorithms</vt:lpstr>
      <vt:lpstr>Accuracies of the models: </vt:lpstr>
      <vt:lpstr>data generation</vt:lpstr>
      <vt:lpstr>Accuracies of the models with Synthetic data Generation</vt:lpstr>
      <vt:lpstr>Accuracies of the models (with SDV): </vt:lpstr>
      <vt:lpstr>Ethnicity vs Risk Factor</vt:lpstr>
      <vt:lpstr>Age at Pregnancy vs Risk Factor</vt:lpstr>
      <vt:lpstr>causal factors for complications</vt:lpstr>
      <vt:lpstr>Probabilities of Complication Occurrence </vt:lpstr>
      <vt:lpstr>PowerPoint Presentation</vt:lpstr>
      <vt:lpstr>Steps performed in NLP:</vt:lpstr>
      <vt:lpstr>appointment reasons</vt:lpstr>
      <vt:lpstr>DOCTOR’S ADVICE NOTES</vt:lpstr>
      <vt:lpstr>CLINICAL OBSERVATIONS</vt:lpstr>
      <vt:lpstr>Risks and Planned Mitigations </vt:lpstr>
      <vt:lpstr>Future Work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INTERIM Status Update</dc:title>
  <dc:creator>Sai Praneeth Reddy Kethiri</dc:creator>
  <cp:lastModifiedBy>Shivanvita Jasti</cp:lastModifiedBy>
  <cp:revision>72</cp:revision>
  <dcterms:created xsi:type="dcterms:W3CDTF">2023-04-25T00:25:22Z</dcterms:created>
  <dcterms:modified xsi:type="dcterms:W3CDTF">2023-05-06T02:23:24Z</dcterms:modified>
</cp:coreProperties>
</file>